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91" r:id="rId2"/>
    <p:sldId id="278" r:id="rId3"/>
    <p:sldId id="282" r:id="rId4"/>
    <p:sldId id="257" r:id="rId5"/>
    <p:sldId id="258" r:id="rId6"/>
    <p:sldId id="306" r:id="rId7"/>
    <p:sldId id="307" r:id="rId8"/>
    <p:sldId id="276" r:id="rId9"/>
    <p:sldId id="260" r:id="rId10"/>
    <p:sldId id="263" r:id="rId11"/>
    <p:sldId id="309" r:id="rId12"/>
    <p:sldId id="277" r:id="rId13"/>
    <p:sldId id="283" r:id="rId14"/>
    <p:sldId id="284" r:id="rId15"/>
    <p:sldId id="259" r:id="rId16"/>
    <p:sldId id="265" r:id="rId17"/>
    <p:sldId id="305" r:id="rId18"/>
    <p:sldId id="281" r:id="rId19"/>
    <p:sldId id="285" r:id="rId20"/>
    <p:sldId id="286" r:id="rId21"/>
    <p:sldId id="272" r:id="rId22"/>
    <p:sldId id="296" r:id="rId23"/>
    <p:sldId id="299" r:id="rId24"/>
    <p:sldId id="297" r:id="rId25"/>
    <p:sldId id="304" r:id="rId26"/>
    <p:sldId id="298" r:id="rId27"/>
    <p:sldId id="261" r:id="rId28"/>
    <p:sldId id="303" r:id="rId29"/>
    <p:sldId id="295" r:id="rId30"/>
    <p:sldId id="290" r:id="rId31"/>
    <p:sldId id="279" r:id="rId32"/>
    <p:sldId id="287" r:id="rId33"/>
    <p:sldId id="262" r:id="rId34"/>
    <p:sldId id="288" r:id="rId35"/>
    <p:sldId id="289" r:id="rId36"/>
    <p:sldId id="271" r:id="rId37"/>
    <p:sldId id="292" r:id="rId38"/>
    <p:sldId id="294" r:id="rId39"/>
    <p:sldId id="308" r:id="rId40"/>
    <p:sldId id="293" r:id="rId41"/>
    <p:sldId id="267" r:id="rId42"/>
    <p:sldId id="300" r:id="rId43"/>
    <p:sldId id="269" r:id="rId44"/>
    <p:sldId id="275" r:id="rId4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0"/>
    <a:srgbClr val="FFC0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904"/>
  </p:normalViewPr>
  <p:slideViewPr>
    <p:cSldViewPr snapToGrid="0">
      <p:cViewPr varScale="1">
        <p:scale>
          <a:sx n="105" d="100"/>
          <a:sy n="105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0F4DA-AB03-F444-8245-C7EA897ED916}" type="datetimeFigureOut">
              <a:rPr lang="en-US" smtClean="0"/>
              <a:t>3/27/25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E9CE4-37E2-B548-948D-0C5835581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1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E9CE4-37E2-B548-948D-0C58355814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09B-EBEE-4847-B1CA-788CDEE38DAA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8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E2D1-2447-C64E-B63C-289E2313D0D8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0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75BF-0FD9-E54F-BD57-87C32C7CCA24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6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478844"/>
            <a:ext cx="8686800" cy="55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CB40-1850-C94E-810B-CE94E412A038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6695-3E39-684F-B851-37CCD3289813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481328"/>
            <a:ext cx="4279392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481328"/>
            <a:ext cx="42748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37BA-79D1-7E4A-B371-A808A76861E7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8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868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A3B1-8601-4D41-A3FC-7567A873967E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B264-0C45-3249-BABC-96007054A14C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9AE4-335A-7848-82B0-EF4D1F23734E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DEFD-7F94-0948-8801-07B1D0E7910E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9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20B9-4118-6844-8320-5A1A2CD9BE6D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7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481328"/>
            <a:ext cx="86868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DCFBE-C5BE-D343-ABED-3FBDBE05486E}" type="datetime1">
              <a:rPr lang="en-US" smtClean="0"/>
              <a:t>3/27/25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7F538-693C-FB81-24E7-0A9FFCE7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86800" cy="671278"/>
          </a:xfrm>
        </p:spPr>
        <p:txBody>
          <a:bodyPr/>
          <a:lstStyle/>
          <a:p>
            <a:r>
              <a:rPr lang="en-US" dirty="0"/>
              <a:t>Glossary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0437A8C7-EB9C-D06A-275B-835F57DC4A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639327"/>
                  </p:ext>
                </p:extLst>
              </p:nvPr>
            </p:nvGraphicFramePr>
            <p:xfrm>
              <a:off x="692150" y="999744"/>
              <a:ext cx="8686800" cy="621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16759">
                      <a:extLst>
                        <a:ext uri="{9D8B030D-6E8A-4147-A177-3AD203B41FA5}">
                          <a16:colId xmlns:a16="http://schemas.microsoft.com/office/drawing/2014/main" val="4226010599"/>
                        </a:ext>
                      </a:extLst>
                    </a:gridCol>
                    <a:gridCol w="7370041">
                      <a:extLst>
                        <a:ext uri="{9D8B030D-6E8A-4147-A177-3AD203B41FA5}">
                          <a16:colId xmlns:a16="http://schemas.microsoft.com/office/drawing/2014/main" val="499673555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Δ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Add latency in cycles (e.g., </a:t>
                          </a:r>
                          <a:r>
                            <a:rPr lang="en-US" sz="1400" dirty="0" err="1"/>
                            <a:t>Δ</a:t>
                          </a:r>
                          <a:r>
                            <a:rPr lang="en-US" sz="1400" dirty="0"/>
                            <a:t>=1 for integer, </a:t>
                          </a:r>
                          <a:r>
                            <a:rPr lang="en-US" sz="1400" dirty="0" err="1"/>
                            <a:t>Δ</a:t>
                          </a:r>
                          <a:r>
                            <a:rPr lang="en-US" sz="1400" dirty="0"/>
                            <a:t>=4 for FP)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005351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Computation Intensity 𝜂 = operations / element accesses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880193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Used in this presentation for Tile size in elements (e.g., a tile of T×T elements)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189759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Used in this presentation for MLEN/SEW, i.e. the number of elements loaded per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65250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Multiply ACcumulate, e.g., </a:t>
                          </a: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in the operation acc ← acc + x×y (a MAC is 2 ops)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45453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Datapath width in bits (this many bits of computation per cycle)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80826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Memory width in bits (this many bits per cycle), often MLEN=DLEN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2071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width in bits (often VLEN=DLEN or DLEN×2)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02244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Scalar Element Width in bits (the source data type width)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831836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Effective Element Width in bits (EEW =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𝑆𝐸𝑊</m:t>
                              </m:r>
                            </m:oMath>
                          </a14:m>
                          <a:r>
                            <a:rPr lang="en-US" sz="1400" dirty="0"/>
                            <a:t>)</a:t>
                          </a:r>
                          <a:br>
                            <a:rPr lang="en-US" sz="1400" dirty="0"/>
                          </a:br>
                          <a:r>
                            <a:rPr lang="en-US" sz="1400" dirty="0"/>
                            <a:t>(usually EEW=SEW, but SEW×2 for widening, SEW/2 for narrowing)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1017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RVV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RISC-V Vector Extension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90190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VRF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6353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LMUL=1, there are 32 vector registers (VRs) of VLEN bits each</a:t>
                          </a:r>
                          <a:b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LMUL&gt;1 there are 32/LMUL VRs of VLEN×LMUL bits each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955500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Basic Linear </a:t>
                          </a:r>
                          <a:r>
                            <a:rPr lang="en-US" sz="1400"/>
                            <a:t>Algebra Subroutines </a:t>
                          </a:r>
                          <a:r>
                            <a:rPr lang="en-US" sz="1400" dirty="0"/>
                            <a:t>(a library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42512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BLAS-like Library Instantiation Software (a package from UT Austin)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85836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 lingo for GEneral Matrix Multiply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400" b="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92074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 lingo for GE Matrix Vector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509375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OCP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Open Compute Project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94496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CSA and CPA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Carry-Save Adder and Carry-Propagate Adder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442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0437A8C7-EB9C-D06A-275B-835F57DC4A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639327"/>
                  </p:ext>
                </p:extLst>
              </p:nvPr>
            </p:nvGraphicFramePr>
            <p:xfrm>
              <a:off x="692150" y="999744"/>
              <a:ext cx="8686800" cy="621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16759">
                      <a:extLst>
                        <a:ext uri="{9D8B030D-6E8A-4147-A177-3AD203B41FA5}">
                          <a16:colId xmlns:a16="http://schemas.microsoft.com/office/drawing/2014/main" val="4226010599"/>
                        </a:ext>
                      </a:extLst>
                    </a:gridCol>
                    <a:gridCol w="7370041">
                      <a:extLst>
                        <a:ext uri="{9D8B030D-6E8A-4147-A177-3AD203B41FA5}">
                          <a16:colId xmlns:a16="http://schemas.microsoft.com/office/drawing/2014/main" val="49967355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Δ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Add latency in cycles (e.g., </a:t>
                          </a:r>
                          <a:r>
                            <a:rPr lang="en-US" sz="1400" dirty="0" err="1"/>
                            <a:t>Δ</a:t>
                          </a:r>
                          <a:r>
                            <a:rPr lang="en-US" sz="1400" dirty="0"/>
                            <a:t>=1 for integer, </a:t>
                          </a:r>
                          <a:r>
                            <a:rPr lang="en-US" sz="1400" dirty="0" err="1"/>
                            <a:t>Δ</a:t>
                          </a:r>
                          <a:r>
                            <a:rPr lang="en-US" sz="1400" dirty="0"/>
                            <a:t>=4 for FP)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00535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Computation Intensity 𝜂 = operations / element accesses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88019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Used in this presentation for Tile size in elements (e.g., a tile of T×T elements)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189759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Used in this presentation for MLEN/SEW, i.e. the number of elements loaded per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6525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Multiply ACcumulate, e.g., </a:t>
                          </a: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in the operation acc ← acc + x×y (a MAC is 2 ops)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454539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Datapath width in bits (this many bits of computation per cycle)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8082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Memory width in bits (this many bits per cycle), often MLEN=DLEN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207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width in bits (often VLEN=DLEN or DLEN×2)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0224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Scalar Element Width in bits (the source data type width)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831836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00" t="-531707" b="-580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1017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RVV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RISC-V Vector Extension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9019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VRF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635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LMUL=1, there are 32 vector registers (VRs) of VLEN bits each</a:t>
                          </a:r>
                          <a:b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LMUL&gt;1 there are 32/LMUL VRs of VLEN×LMUL bits each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9555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Basic Linear </a:t>
                          </a:r>
                          <a:r>
                            <a:rPr lang="en-US" sz="1400"/>
                            <a:t>Algebra Subroutines </a:t>
                          </a:r>
                          <a:r>
                            <a:rPr lang="en-US" sz="1400" dirty="0"/>
                            <a:t>(a library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4251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BLAS-like Library Instantiation Software (a package from UT Austin)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858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00" t="-1650000" b="-3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207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00" t="-1750000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509375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OCP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Open Compute Project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59449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CSA and CPA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Carry-Save Adder and Carry-Propagate Adder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4424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1844A1-2C73-27CD-B389-8D8CD8FA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D3EAB-493E-FCA3-ACC5-F73EA6F4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1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5676-6960-C16F-B922-6F8333E8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AI Data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C0C9A4-ECF3-D3E2-EAB4-33C252C04F7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39761"/>
              </p:ext>
            </p:extLst>
          </p:nvPr>
        </p:nvGraphicFramePr>
        <p:xfrm>
          <a:off x="692790" y="1330452"/>
          <a:ext cx="8674095" cy="511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208">
                  <a:extLst>
                    <a:ext uri="{9D8B030D-6E8A-4147-A177-3AD203B41FA5}">
                      <a16:colId xmlns:a16="http://schemas.microsoft.com/office/drawing/2014/main" val="3955125268"/>
                    </a:ext>
                  </a:extLst>
                </a:gridCol>
                <a:gridCol w="853933">
                  <a:extLst>
                    <a:ext uri="{9D8B030D-6E8A-4147-A177-3AD203B41FA5}">
                      <a16:colId xmlns:a16="http://schemas.microsoft.com/office/drawing/2014/main" val="300917188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398773730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903357236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823086384"/>
                    </a:ext>
                  </a:extLst>
                </a:gridCol>
                <a:gridCol w="3727445">
                  <a:extLst>
                    <a:ext uri="{9D8B030D-6E8A-4147-A177-3AD203B41FA5}">
                      <a16:colId xmlns:a16="http://schemas.microsoft.com/office/drawing/2014/main" val="3535873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448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Single 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46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TF32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Nvidia 4-element dot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019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2008 IEEE format for 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67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BF16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Google Brain Float ~2017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1732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E5M2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3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E4M3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42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E8M0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129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E0M7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8-bit integer Sb.bbbbbbb (int8)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238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E3M2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547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293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E0M3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4-bit integer Sb.bbb (int4)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7242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EEF79-C553-14F5-7B2E-937979D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A7E1B-8460-A00C-5603-EE5908F7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D3DF6-B8AF-0413-1E2A-F8EABE021EF3}"/>
              </a:ext>
            </a:extLst>
          </p:cNvPr>
          <p:cNvSpPr txBox="1"/>
          <p:nvPr/>
        </p:nvSpPr>
        <p:spPr>
          <a:xfrm>
            <a:off x="691515" y="6622851"/>
            <a:ext cx="577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Other non-standard data types exist, e.g., k-quants</a:t>
            </a:r>
          </a:p>
        </p:txBody>
      </p:sp>
    </p:spTree>
    <p:extLst>
      <p:ext uri="{BB962C8B-B14F-4D97-AF65-F5344CB8AC3E}">
        <p14:creationId xmlns:p14="http://schemas.microsoft.com/office/powerpoint/2010/main" val="318217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177E-5A73-71B3-658A-1ECFAD33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Activations and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3527-9911-2A3B-73F1-938063E8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Biological neurons</a:t>
            </a:r>
          </a:p>
          <a:p>
            <a:pPr lvl="1"/>
            <a:r>
              <a:rPr lang="en-US" sz="2000" dirty="0"/>
              <a:t>Take inputs via their dendrites with synaptic connections to axons terminals</a:t>
            </a:r>
          </a:p>
          <a:p>
            <a:pPr lvl="1"/>
            <a:r>
              <a:rPr lang="en-US" sz="2000" dirty="0"/>
              <a:t>Weight inputs and sum</a:t>
            </a:r>
          </a:p>
          <a:p>
            <a:pPr lvl="1"/>
            <a:r>
              <a:rPr lang="en-US" sz="2000" dirty="0"/>
              <a:t>Fire when the sum exceeds a certain value</a:t>
            </a:r>
          </a:p>
          <a:p>
            <a:pPr lvl="1"/>
            <a:r>
              <a:rPr lang="en-US" sz="2000" dirty="0"/>
              <a:t>Transmit the firing down the axon to synapses of next layer</a:t>
            </a:r>
          </a:p>
          <a:p>
            <a:pPr lvl="1"/>
            <a:r>
              <a:rPr lang="en-US" sz="2000" dirty="0"/>
              <a:t>A brain consists of many neurons, sometimes grouped into layers</a:t>
            </a:r>
          </a:p>
          <a:p>
            <a:r>
              <a:rPr lang="en-US" sz="2400" dirty="0"/>
              <a:t>Artificial neurons</a:t>
            </a:r>
          </a:p>
          <a:p>
            <a:pPr lvl="1"/>
            <a:r>
              <a:rPr lang="en-US" sz="2000" dirty="0"/>
              <a:t>Take a vector of inputs (the activations)</a:t>
            </a:r>
          </a:p>
          <a:p>
            <a:pPr lvl="1"/>
            <a:r>
              <a:rPr lang="en-US" sz="2000" dirty="0"/>
              <a:t>Perform a dot product of the inputs with weights</a:t>
            </a:r>
          </a:p>
          <a:p>
            <a:pPr lvl="1"/>
            <a:r>
              <a:rPr lang="en-US" sz="2000" dirty="0"/>
              <a:t>Apply an activation function (e.g., </a:t>
            </a:r>
            <a:r>
              <a:rPr lang="en-US" sz="2000" dirty="0" err="1"/>
              <a:t>ReLU</a:t>
            </a:r>
            <a:r>
              <a:rPr lang="en-US" sz="2000" dirty="0"/>
              <a:t>) to the dot product</a:t>
            </a:r>
          </a:p>
          <a:p>
            <a:pPr lvl="1"/>
            <a:r>
              <a:rPr lang="en-US" sz="2000" dirty="0"/>
              <a:t>Send the result (the activation) to the next layer of the model</a:t>
            </a:r>
          </a:p>
          <a:p>
            <a:pPr lvl="1"/>
            <a:r>
              <a:rPr lang="en-US" sz="2000" dirty="0"/>
              <a:t>The columns of B might represent the synaptic weights of the inputs</a:t>
            </a:r>
          </a:p>
          <a:p>
            <a:pPr lvl="1"/>
            <a:r>
              <a:rPr lang="en-US" sz="2000" dirty="0"/>
              <a:t>Tokens are represented as vectors, stored in rows of the A matrix </a:t>
            </a:r>
          </a:p>
          <a:p>
            <a:pPr lvl="1"/>
            <a:r>
              <a:rPr lang="en-US" sz="2000" dirty="0"/>
              <a:t>Heads are an extra mechanism for “attention” within a layer</a:t>
            </a:r>
            <a:endParaRPr lang="en-US" sz="244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B1673-2651-0B3D-C1C8-AFCF6374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B6922-B9A7-860B-B74D-7B725F5B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5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7EA5-2432-7A83-1E7E-2B0AB4DC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 7B LLM (Hugging Face)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7D8B5-A0D2-B12C-EFF7-9965B63F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5F9B8-0879-2721-E5F1-7C1A0139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3C20D-A73D-AF13-4FEB-5A4D19E0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7" y="2062641"/>
            <a:ext cx="8211260" cy="40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E969-1D03-7FD0-A0F8-F15E2B1B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to Memory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3610C7-75CF-255E-0ECB-317461E8D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495"/>
                  </a:spcAft>
                </a:pPr>
                <a:r>
                  <a:rPr lang="en-US" sz="2393" dirty="0"/>
                  <a:t>Level 1 BLAS: O(</a:t>
                </a:r>
                <a14:m>
                  <m:oMath xmlns:m="http://schemas.openxmlformats.org/officeDocument/2006/math">
                    <m:r>
                      <a:rPr lang="en-US" sz="2393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393" dirty="0"/>
                  <a:t>) data, O(</a:t>
                </a:r>
                <a14:m>
                  <m:oMath xmlns:m="http://schemas.openxmlformats.org/officeDocument/2006/math">
                    <m:r>
                      <a:rPr lang="en-US" sz="2393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393" dirty="0"/>
                  <a:t>) ops, O(1) ops to data ratio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2:3 axpy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y[i] += alpha*x[i]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1:2 scal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x[i] *= alpha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1:1 dot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+= x[i]*y[i]</a:t>
                </a:r>
              </a:p>
              <a:p>
                <a:pPr>
                  <a:lnSpc>
                    <a:spcPct val="120000"/>
                  </a:lnSpc>
                  <a:spcAft>
                    <a:spcPts val="495"/>
                  </a:spcAft>
                </a:pPr>
                <a:r>
                  <a:rPr lang="en-US" sz="2393" dirty="0"/>
                  <a:t>Level 2 BLAS: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9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3" dirty="0"/>
                  <a:t> data,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9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3" dirty="0"/>
                  <a:t> ops, O(1) ops to data ratio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2:1 gemv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y[i] = beta*y[i] + alpha*A[i,j]*x[j]</a:t>
                </a:r>
              </a:p>
              <a:p>
                <a:pPr>
                  <a:lnSpc>
                    <a:spcPct val="120000"/>
                  </a:lnSpc>
                  <a:spcAft>
                    <a:spcPts val="495"/>
                  </a:spcAft>
                </a:pPr>
                <a:r>
                  <a:rPr lang="en-US" sz="2393" dirty="0"/>
                  <a:t>Level 3 BLAS: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93" dirty="0"/>
                  <a:t>) data,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93" dirty="0"/>
                  <a:t>) ops, O(</a:t>
                </a:r>
                <a14:m>
                  <m:oMath xmlns:m="http://schemas.openxmlformats.org/officeDocument/2006/math">
                    <m:r>
                      <a:rPr lang="en-US" sz="2393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393" dirty="0"/>
                  <a:t>) ops to data ratio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N:1 gemm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C[i,j] = beta*C[i,j] + alpha*A[i,k]*B[k,j]</a:t>
                </a:r>
              </a:p>
              <a:p>
                <a:pPr>
                  <a:lnSpc>
                    <a:spcPct val="120000"/>
                  </a:lnSpc>
                  <a:spcAft>
                    <a:spcPts val="495"/>
                  </a:spcAft>
                </a:pPr>
                <a:r>
                  <a:rPr lang="en-US" sz="2393" dirty="0"/>
                  <a:t>Other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M×M Convolution (e.g., 3×3 or 5×5, stride 1 or stride M)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1D FFT O</a:t>
                </a:r>
                <a14:m>
                  <m:oMath xmlns:m="http://schemas.openxmlformats.org/officeDocument/2006/math">
                    <m:r>
                      <a:rPr lang="en-US" sz="2146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46" i="1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sz="2146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46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146" dirty="0"/>
                  <a:t>), 2D FFT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4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146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46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146" dirty="0"/>
                  <a:t>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Motion search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4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46" dirty="0"/>
                  <a:t>) data,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4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146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146" dirty="0"/>
                  <a:t>) ops, O(</a:t>
                </a:r>
                <a14:m>
                  <m:oMath xmlns:m="http://schemas.openxmlformats.org/officeDocument/2006/math">
                    <m:r>
                      <a:rPr lang="en-US" sz="2146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146" dirty="0"/>
                  <a:t>) ops to data ratio</a:t>
                </a:r>
              </a:p>
              <a:p>
                <a:pPr>
                  <a:lnSpc>
                    <a:spcPct val="120000"/>
                  </a:lnSpc>
                  <a:spcAft>
                    <a:spcPts val="495"/>
                  </a:spcAft>
                </a:pPr>
                <a:r>
                  <a:rPr lang="en-US" sz="2393" dirty="0"/>
                  <a:t>Other matrix: mostly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93" dirty="0"/>
                  <a:t>) data,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3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93" dirty="0"/>
                  <a:t>) ops, O(1) ops to data ratio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1:3 Addition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A[i,j] = B[i,j] + C[i,j]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146" dirty="0"/>
                  <a:t>1:2 Scale </a:t>
                </a:r>
                <a:r>
                  <a:rPr lang="en-US" sz="2146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A[i,j] = alpha*B[i,j]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3610C7-75CF-255E-0ECB-317461E8D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4"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AC80B-84C1-1E3A-93A0-2020017F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64E11-46A5-62D1-1476-CED0C879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E979-3209-62C0-585E-5D63B446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vs.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947-186A-45DA-2817-B402FE02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Vector ISAs provide O(1) ops:data ratio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Most vector implementations provide 2:1 ops to load/store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Matched to Level 1 and Level 2 BLAS </a:t>
            </a:r>
            <a:r>
              <a:rPr lang="en-US" b="1" i="1" dirty="0"/>
              <a:t>and</a:t>
            </a:r>
            <a:r>
              <a:rPr lang="en-US" dirty="0"/>
              <a:t> many matrix operations (e.g., addition, scaling)</a:t>
            </a:r>
          </a:p>
          <a:p>
            <a:pPr>
              <a:lnSpc>
                <a:spcPct val="100000"/>
              </a:lnSpc>
              <a:spcBef>
                <a:spcPts val="1320"/>
              </a:spcBef>
            </a:pPr>
            <a:r>
              <a:rPr lang="en-US" dirty="0"/>
              <a:t>Matrix can outperform Vector by using more MAC units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useful for algorithms with high op to load/store ratios</a:t>
            </a:r>
          </a:p>
          <a:p>
            <a:pPr lvl="2">
              <a:lnSpc>
                <a:spcPct val="100000"/>
              </a:lnSpc>
            </a:pPr>
            <a:r>
              <a:rPr lang="en-US" sz="1980" dirty="0"/>
              <a:t>More MACs irrelevant for gemv—time spent waiting for memory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 algorithms that benefit, each value loaded is used many times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Target Level 3 BLAS, e.g., matrix multiply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Matrix operations for algorithms without high ratios </a:t>
            </a:r>
            <a:r>
              <a:rPr lang="en-US" b="1" dirty="0"/>
              <a:t>are not useful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B89B5-A0F9-A5F7-5FA2-54256CE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E713-164D-B0C3-C2BD-B829BF1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AAA7-CC66-29F1-1EFD-DCF0B5CD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Multiply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F7842-EFFA-24B0-C153-343799495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/>
                  <a:t>Matrix multiply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operations on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 data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b="0" dirty="0"/>
                  <a:t>Much more computation than data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b="0" dirty="0"/>
                  <a:t>Each element used </a:t>
                </a:r>
                <a:r>
                  <a:rPr lang="en-US" sz="2800" dirty="0"/>
                  <a:t>in N computations</a:t>
                </a:r>
                <a:endParaRPr lang="en-US" sz="2800" b="0" dirty="0"/>
              </a:p>
              <a:p>
                <a:pPr>
                  <a:lnSpc>
                    <a:spcPct val="110000"/>
                  </a:lnSpc>
                </a:pPr>
                <a:r>
                  <a:rPr lang="en-US" sz="2800" b="0" dirty="0"/>
                  <a:t>Engineering concern is how to </a:t>
                </a:r>
                <a:r>
                  <a:rPr lang="en-US" sz="2800" dirty="0"/>
                  <a:t>get as much use of a matrix element once it is read from memory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360" dirty="0"/>
                  <a:t>maximizing how the number of times it is used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360" dirty="0"/>
                  <a:t>minimizing the number of times it is reloaded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Best would be having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 on-chip storage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360" b="0" dirty="0"/>
                  <a:t>One load per element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360" b="0" dirty="0"/>
                  <a:t>Use each load N times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360" b="0" dirty="0"/>
                  <a:t>Not practical for tens of MB</a:t>
                </a:r>
                <a:endParaRPr lang="en-US" sz="236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F7842-EFFA-24B0-C153-343799495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8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0A13-6297-4E42-CCF4-4EB3596D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5639E-71EF-C4C4-7816-C227DCE6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5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1F40-7568-AE8D-2EB2-A12CB506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Matrix multiply by 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C25371-B2C1-C9D3-07E5-F4CFC4D7A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478844"/>
                <a:ext cx="8686800" cy="240735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same equations and loops apply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sub>
                    </m:sSub>
                  </m:oMath>
                </a14:m>
                <a:r>
                  <a:rPr lang="en-US" sz="2400" dirty="0"/>
                  <a:t>are scalars or matrixes</a:t>
                </a:r>
              </a:p>
              <a:p>
                <a:r>
                  <a:rPr lang="en-US" sz="2400" dirty="0"/>
                  <a:t>For example, pick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 C tile which is the sum of products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tiles of A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tiles of B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tiles are sized to fit in L2 and/or LLC, the data is used multiple times, reducing references to DRAM</a:t>
                </a:r>
              </a:p>
              <a:p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C25371-B2C1-C9D3-07E5-F4CFC4D7A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478844"/>
                <a:ext cx="8686800" cy="2407356"/>
              </a:xfrm>
              <a:blipFill>
                <a:blip r:embed="rId2"/>
                <a:stretch>
                  <a:fillRect l="-876" t="-3141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16AD39-4ABC-A934-CD9D-288F6A54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82238"/>
              </p:ext>
            </p:extLst>
          </p:nvPr>
        </p:nvGraphicFramePr>
        <p:xfrm>
          <a:off x="201168" y="4025187"/>
          <a:ext cx="9656064" cy="32186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2608">
                  <a:extLst>
                    <a:ext uri="{9D8B030D-6E8A-4147-A177-3AD203B41FA5}">
                      <a16:colId xmlns:a16="http://schemas.microsoft.com/office/drawing/2014/main" val="314566292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28554945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52374411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279768767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70854995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707688386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313542140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65749162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41645723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015530406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67987555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72366856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85697278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10158645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4488817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11918854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13870116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40213558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92101963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80932885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12247549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818551186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39913361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29089223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662026081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939198357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5186728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26549381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34604476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8111366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62019547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2789145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289942900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𝑗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44354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75089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717355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20662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687357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161712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𝑙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04424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𝑖,𝑗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𝑖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𝑖,𝑙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464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5775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1083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2152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07AE6-1F38-4C0B-FD1B-D5EA4BE0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0187-5B7E-548B-AAFB-5172C32F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8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471B-91C2-E690-2321-A5C67476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vs. Narrow (Fat vs. Skinny) vs.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EC112-DE31-2ACF-B568-63375CC11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MM by tiles, the common dimension of A and B (typically denoted K) is of great import</a:t>
                </a:r>
              </a:p>
              <a:p>
                <a:pPr lvl="1"/>
                <a:r>
                  <a:rPr lang="en-US" dirty="0"/>
                  <a:t>K=1 means that A is M×1 and B is 1×N, i.e. vectors</a:t>
                </a:r>
                <a:br>
                  <a:rPr lang="en-US" dirty="0"/>
                </a:br>
                <a:r>
                  <a:rPr lang="en-US" dirty="0"/>
                  <a:t>i.e., C tile is the outer product of vectors of A and B</a:t>
                </a:r>
              </a:p>
              <a:p>
                <a:pPr lvl="1"/>
                <a:r>
                  <a:rPr lang="en-US" dirty="0"/>
                  <a:t>K=2 or K=4: C tile is sum of K outer products,</a:t>
                </a:r>
                <a:br>
                  <a:rPr lang="en-US" dirty="0"/>
                </a:br>
                <a:r>
                  <a:rPr lang="en-US" dirty="0"/>
                  <a:t>i.e.,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 K-element inner product</a:t>
                </a:r>
                <a:br>
                  <a:rPr lang="en-US" dirty="0"/>
                </a:br>
                <a:r>
                  <a:rPr lang="en-US" dirty="0"/>
                  <a:t>(a “narrow” or ”skinny” inner product MM)</a:t>
                </a:r>
              </a:p>
              <a:p>
                <a:pPr lvl="1"/>
                <a:r>
                  <a:rPr lang="en-US" dirty="0"/>
                  <a:t>For larger K (e.g., ≥8) this might be called a “wide” or “fat” inner product MM</a:t>
                </a:r>
              </a:p>
              <a:p>
                <a:pPr lvl="1"/>
                <a:r>
                  <a:rPr lang="en-US" dirty="0"/>
                  <a:t>When K of similar magnitude to M,N:</a:t>
                </a:r>
                <a:br>
                  <a:rPr lang="en-US" dirty="0"/>
                </a:br>
                <a:r>
                  <a:rPr lang="en-US" dirty="0"/>
                  <a:t>call this a Full MM</a:t>
                </a:r>
              </a:p>
              <a:p>
                <a:r>
                  <a:rPr lang="en-US" dirty="0"/>
                  <a:t>Whether to target OP, Narrow MM, Wide MM, or Full MM is a critical question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EC112-DE31-2ACF-B568-63375CC11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0" t="-2045" r="-160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2141E-5A4C-485E-ACBC-32BB13E3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772F2-F19A-AC50-AAAA-58E14C0B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9C65-B46E-4AB3-2E12-99EB315C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Memory Data Multiple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A1E7E-3D88-9527-0247-81BEE80D6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An C tile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OP uses each source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times</a:t>
                </a:r>
                <a:br>
                  <a:rPr lang="en-US" dirty="0"/>
                </a:br>
                <a:r>
                  <a:rPr lang="en-US" dirty="0"/>
                  <a:t>(reducing references to DRAM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Energy efficiency therefore wants 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(fewer reloads)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</a:t>
                </a:r>
                <a:r>
                  <a:rPr lang="en-US"/>
                  <a:t>full MM </a:t>
                </a:r>
                <a:r>
                  <a:rPr lang="en-US" dirty="0"/>
                  <a:t>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register file storage (C, A, B), where C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times wider than A and B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with outer product (OP)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 only</a:t>
                </a:r>
                <a:br>
                  <a:rPr lang="en-US" dirty="0"/>
                </a:br>
                <a:r>
                  <a:rPr lang="en-US" dirty="0"/>
                  <a:t>A and B are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-element vectors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For the same number of register file bits, outer product supports 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Widening the OP with K&gt;1 does not increase load reuse and does not improve energy efficiency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A1E7E-3D88-9527-0247-81BEE80D6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909"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F74E-2511-FB47-085C-EDEB0073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A5E7A-18D9-BCBD-ED2E-887AE095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9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15FD-9AA8-DBE4-A0BD-7742EAE3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Multiply Tiling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5E377-AC51-67AF-F72D-9E8E8B636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MM (C += AB) has parallel and sequential aspects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2000" dirty="0"/>
                  <a:t>The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outer product of two N-element vectors is the parallel portion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2000" dirty="0"/>
                  <a:t>Summation of outer products O(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) is the sequential portion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2000" dirty="0"/>
                  <a:t>Only the C tile requires matrix storage — vectors from A and B sufficient</a:t>
                </a:r>
              </a:p>
              <a:p>
                <a:pPr>
                  <a:spcBef>
                    <a:spcPts val="1320"/>
                  </a:spcBef>
                </a:pPr>
                <a:r>
                  <a:rPr lang="en-US" sz="2800" dirty="0"/>
                  <a:t>MM is easily done via C, A, and B tiles that fit in smaller memories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1800" dirty="0"/>
                  <a:t>C tile for accumulator array (e.g., 64×64—16 KiB)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1800" dirty="0"/>
                  <a:t>A, B tiles for L2 (e.g., each 512×512—256 KiB—blocks read 8 times, used 64)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1800" dirty="0"/>
                  <a:t>Tile for Last Level Cache (e.g., each 2048×2048—4 MiB—blocks read 4 times)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1800" dirty="0"/>
                  <a:t>Software like BLIS exploits tiling and packs data for unit stride access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1800" dirty="0"/>
                  <a:t>C tiles can be computed in parallel by MP, sharing A and B tiles in LLC</a:t>
                </a:r>
              </a:p>
              <a:p>
                <a:pPr marL="565922" lvl="1">
                  <a:lnSpc>
                    <a:spcPct val="100000"/>
                  </a:lnSpc>
                </a:pPr>
                <a:r>
                  <a:rPr lang="en-US" sz="1800" dirty="0"/>
                  <a:t>Use non-temporal hints on C tiles to avoid caching and displacing A and B tiles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95E377-AC51-67AF-F72D-9E8E8B636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717A2-3F01-53F7-E113-99F0AA76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2FFD-AE33-5DA3-5DB0-E5808803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C676-D4FB-1414-335A-9C88DD0F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D49F3-7337-7234-F347-6E467F82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96B58-FCEA-0572-3FFA-1AF1E77A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F4BDC3-767F-77C3-9D44-E89FAD00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37460"/>
            <a:ext cx="7772400" cy="4697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CC81A-646C-4B58-93EF-B1A6B6448A12}"/>
                  </a:ext>
                </a:extLst>
              </p:cNvPr>
              <p:cNvSpPr txBox="1"/>
              <p:nvPr/>
            </p:nvSpPr>
            <p:spPr>
              <a:xfrm>
                <a:off x="694944" y="6431276"/>
                <a:ext cx="73021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Primary purpose here is to introduce the BLAS M, N, K convention</a:t>
                </a:r>
              </a:p>
              <a:p>
                <a:r>
                  <a:rPr lang="en-US" sz="2000" dirty="0"/>
                  <a:t>and show MM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en-US" sz="2000" dirty="0"/>
                  <a:t> inner products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CC81A-646C-4B58-93EF-B1A6B6448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" y="6431276"/>
                <a:ext cx="7302192" cy="707886"/>
              </a:xfrm>
              <a:prstGeom prst="rect">
                <a:avLst/>
              </a:prstGeom>
              <a:blipFill>
                <a:blip r:embed="rId3"/>
                <a:stretch>
                  <a:fillRect l="-868" t="-3509" r="-6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3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19DF-E004-A33B-17AD-BAFD4226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Matrix Multiply Configurations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9E25C-BBBB-C48F-93BB-995D3E26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F7754-03EC-B2A3-71E8-CB4B99889CBD}"/>
              </a:ext>
            </a:extLst>
          </p:cNvPr>
          <p:cNvSpPr/>
          <p:nvPr/>
        </p:nvSpPr>
        <p:spPr>
          <a:xfrm>
            <a:off x="522775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F2C18-7D89-538A-657A-CBACB8C1ACD3}"/>
              </a:ext>
            </a:extLst>
          </p:cNvPr>
          <p:cNvSpPr/>
          <p:nvPr/>
        </p:nvSpPr>
        <p:spPr>
          <a:xfrm>
            <a:off x="522776" y="2300529"/>
            <a:ext cx="1379635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96EFB-0DDA-F821-0619-47BF9B44A29C}"/>
              </a:ext>
            </a:extLst>
          </p:cNvPr>
          <p:cNvSpPr/>
          <p:nvPr/>
        </p:nvSpPr>
        <p:spPr>
          <a:xfrm>
            <a:off x="522776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EFC2FA-28B9-77CB-62AD-D704861EB07E}"/>
              </a:ext>
            </a:extLst>
          </p:cNvPr>
          <p:cNvSpPr/>
          <p:nvPr/>
        </p:nvSpPr>
        <p:spPr>
          <a:xfrm>
            <a:off x="522778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A7CC1-4F9E-C027-BEBB-F42B55EB51E0}"/>
              </a:ext>
            </a:extLst>
          </p:cNvPr>
          <p:cNvSpPr/>
          <p:nvPr/>
        </p:nvSpPr>
        <p:spPr>
          <a:xfrm>
            <a:off x="1260147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B6E999-4F61-0272-87F9-B8DA0783A4F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212594" y="2779555"/>
            <a:ext cx="1" cy="104077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D0BB16-0491-044D-E8B0-3745B3DF352A}"/>
              </a:ext>
            </a:extLst>
          </p:cNvPr>
          <p:cNvCxnSpPr>
            <a:cxnSpLocks/>
          </p:cNvCxnSpPr>
          <p:nvPr/>
        </p:nvCxnSpPr>
        <p:spPr>
          <a:xfrm flipH="1">
            <a:off x="1057137" y="4299358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A4E5974-253F-E93D-2722-C9509C3CC435}"/>
              </a:ext>
            </a:extLst>
          </p:cNvPr>
          <p:cNvSpPr/>
          <p:nvPr/>
        </p:nvSpPr>
        <p:spPr>
          <a:xfrm>
            <a:off x="6792346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7C8910-DA98-2CDA-CE6C-61074F868CB7}"/>
              </a:ext>
            </a:extLst>
          </p:cNvPr>
          <p:cNvSpPr/>
          <p:nvPr/>
        </p:nvSpPr>
        <p:spPr>
          <a:xfrm>
            <a:off x="5997134" y="2300529"/>
            <a:ext cx="1379635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244D32-9FD0-394B-F10C-6D99CEA912B8}"/>
              </a:ext>
            </a:extLst>
          </p:cNvPr>
          <p:cNvSpPr/>
          <p:nvPr/>
        </p:nvSpPr>
        <p:spPr>
          <a:xfrm>
            <a:off x="6792347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B8C466-CFE2-9217-2661-3CC16A55AE42}"/>
              </a:ext>
            </a:extLst>
          </p:cNvPr>
          <p:cNvSpPr/>
          <p:nvPr/>
        </p:nvSpPr>
        <p:spPr>
          <a:xfrm>
            <a:off x="6792349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B6114E-5816-CEBD-7452-6FA704F55D4D}"/>
              </a:ext>
            </a:extLst>
          </p:cNvPr>
          <p:cNvSpPr/>
          <p:nvPr/>
        </p:nvSpPr>
        <p:spPr>
          <a:xfrm>
            <a:off x="7529718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EE274B-141D-C21C-5ABA-386A5EFE0CC1}"/>
              </a:ext>
            </a:extLst>
          </p:cNvPr>
          <p:cNvCxnSpPr>
            <a:cxnSpLocks/>
          </p:cNvCxnSpPr>
          <p:nvPr/>
        </p:nvCxnSpPr>
        <p:spPr>
          <a:xfrm flipH="1">
            <a:off x="7326293" y="4297963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4F04E11-7B39-CBFA-B1EB-52A259297564}"/>
              </a:ext>
            </a:extLst>
          </p:cNvPr>
          <p:cNvSpPr/>
          <p:nvPr/>
        </p:nvSpPr>
        <p:spPr>
          <a:xfrm>
            <a:off x="2159406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E33723-278B-0BB5-0932-010EE3C4B7A1}"/>
              </a:ext>
            </a:extLst>
          </p:cNvPr>
          <p:cNvSpPr/>
          <p:nvPr/>
        </p:nvSpPr>
        <p:spPr>
          <a:xfrm>
            <a:off x="2159407" y="2300529"/>
            <a:ext cx="1379635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109921-F742-2EF5-DCD9-7F858C4C0345}"/>
              </a:ext>
            </a:extLst>
          </p:cNvPr>
          <p:cNvSpPr/>
          <p:nvPr/>
        </p:nvSpPr>
        <p:spPr>
          <a:xfrm>
            <a:off x="2159408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414F14-0226-3B45-39FC-727303C1AC5B}"/>
              </a:ext>
            </a:extLst>
          </p:cNvPr>
          <p:cNvSpPr/>
          <p:nvPr/>
        </p:nvSpPr>
        <p:spPr>
          <a:xfrm>
            <a:off x="2159409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81691C-B0E9-D7A1-96AD-F94376704454}"/>
              </a:ext>
            </a:extLst>
          </p:cNvPr>
          <p:cNvSpPr/>
          <p:nvPr/>
        </p:nvSpPr>
        <p:spPr>
          <a:xfrm>
            <a:off x="2896778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E7B37A-04A9-E8BE-108B-4A4D603C914A}"/>
              </a:ext>
            </a:extLst>
          </p:cNvPr>
          <p:cNvCxnSpPr>
            <a:cxnSpLocks/>
          </p:cNvCxnSpPr>
          <p:nvPr/>
        </p:nvCxnSpPr>
        <p:spPr>
          <a:xfrm flipH="1">
            <a:off x="2689516" y="4299357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6599661A-EC88-2CF1-050A-25D4582723E4}"/>
              </a:ext>
            </a:extLst>
          </p:cNvPr>
          <p:cNvSpPr/>
          <p:nvPr/>
        </p:nvSpPr>
        <p:spPr>
          <a:xfrm>
            <a:off x="2159406" y="3060430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 cache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26EA15-4548-2A54-29D0-A7CCC9567D0E}"/>
              </a:ext>
            </a:extLst>
          </p:cNvPr>
          <p:cNvCxnSpPr>
            <a:stCxn id="57" idx="2"/>
            <a:endCxn id="63" idx="0"/>
          </p:cNvCxnSpPr>
          <p:nvPr/>
        </p:nvCxnSpPr>
        <p:spPr>
          <a:xfrm flipH="1">
            <a:off x="2849224" y="2779555"/>
            <a:ext cx="1" cy="28087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9BD5BB6-B831-F0F5-1D76-B6E75537A92C}"/>
              </a:ext>
            </a:extLst>
          </p:cNvPr>
          <p:cNvCxnSpPr>
            <a:stCxn id="63" idx="2"/>
            <a:endCxn id="58" idx="0"/>
          </p:cNvCxnSpPr>
          <p:nvPr/>
        </p:nvCxnSpPr>
        <p:spPr>
          <a:xfrm>
            <a:off x="2849223" y="3539456"/>
            <a:ext cx="2" cy="28087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8E5734B-9D4E-DF03-8E55-31D9BC6A6077}"/>
              </a:ext>
            </a:extLst>
          </p:cNvPr>
          <p:cNvSpPr/>
          <p:nvPr/>
        </p:nvSpPr>
        <p:spPr>
          <a:xfrm>
            <a:off x="5997134" y="3017674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LLC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84D75F7-1D5E-5121-5C75-45EC14933B72}"/>
              </a:ext>
            </a:extLst>
          </p:cNvPr>
          <p:cNvCxnSpPr>
            <a:stCxn id="50" idx="2"/>
            <a:endCxn id="69" idx="0"/>
          </p:cNvCxnSpPr>
          <p:nvPr/>
        </p:nvCxnSpPr>
        <p:spPr>
          <a:xfrm>
            <a:off x="6686951" y="2779555"/>
            <a:ext cx="1" cy="238119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DBDEBFA-C7AD-2F0B-9689-E89B0BF92ACF}"/>
              </a:ext>
            </a:extLst>
          </p:cNvPr>
          <p:cNvSpPr/>
          <p:nvPr/>
        </p:nvSpPr>
        <p:spPr>
          <a:xfrm>
            <a:off x="8301102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87AAA5-3E0E-659A-8006-BC020E37ECD0}"/>
              </a:ext>
            </a:extLst>
          </p:cNvPr>
          <p:cNvSpPr/>
          <p:nvPr/>
        </p:nvSpPr>
        <p:spPr>
          <a:xfrm>
            <a:off x="8301104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2135D43-00B6-0835-2CDD-1587CF66E0E0}"/>
              </a:ext>
            </a:extLst>
          </p:cNvPr>
          <p:cNvSpPr/>
          <p:nvPr/>
        </p:nvSpPr>
        <p:spPr>
          <a:xfrm>
            <a:off x="8301104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75D88D-E543-BAE7-959B-69E650AE371B}"/>
              </a:ext>
            </a:extLst>
          </p:cNvPr>
          <p:cNvSpPr/>
          <p:nvPr/>
        </p:nvSpPr>
        <p:spPr>
          <a:xfrm>
            <a:off x="9038474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DD2BD16-6B52-7377-66EF-6700CDFAAD5F}"/>
              </a:ext>
            </a:extLst>
          </p:cNvPr>
          <p:cNvCxnSpPr>
            <a:cxnSpLocks/>
          </p:cNvCxnSpPr>
          <p:nvPr/>
        </p:nvCxnSpPr>
        <p:spPr>
          <a:xfrm flipH="1">
            <a:off x="8835048" y="4304194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F7F8BC9E-646B-8254-9A13-E2BAEE4D668A}"/>
              </a:ext>
            </a:extLst>
          </p:cNvPr>
          <p:cNvSpPr/>
          <p:nvPr/>
        </p:nvSpPr>
        <p:spPr>
          <a:xfrm>
            <a:off x="5303954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BF06EA-167C-4CD9-7372-436A753A0967}"/>
              </a:ext>
            </a:extLst>
          </p:cNvPr>
          <p:cNvSpPr/>
          <p:nvPr/>
        </p:nvSpPr>
        <p:spPr>
          <a:xfrm>
            <a:off x="5303956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544429-8605-22AD-B918-DE24EF18F601}"/>
              </a:ext>
            </a:extLst>
          </p:cNvPr>
          <p:cNvSpPr/>
          <p:nvPr/>
        </p:nvSpPr>
        <p:spPr>
          <a:xfrm>
            <a:off x="5303957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297C6DD-D4B4-1491-0CD0-1FF2F3001870}"/>
              </a:ext>
            </a:extLst>
          </p:cNvPr>
          <p:cNvSpPr/>
          <p:nvPr/>
        </p:nvSpPr>
        <p:spPr>
          <a:xfrm>
            <a:off x="6041327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602D3C9-3C45-3F73-734B-32EB5821F98F}"/>
              </a:ext>
            </a:extLst>
          </p:cNvPr>
          <p:cNvCxnSpPr>
            <a:cxnSpLocks/>
          </p:cNvCxnSpPr>
          <p:nvPr/>
        </p:nvCxnSpPr>
        <p:spPr>
          <a:xfrm flipH="1">
            <a:off x="5844190" y="4299357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BB83683E-F72A-3C7A-13CB-2392A8BC1A4A}"/>
              </a:ext>
            </a:extLst>
          </p:cNvPr>
          <p:cNvSpPr/>
          <p:nvPr/>
        </p:nvSpPr>
        <p:spPr>
          <a:xfrm>
            <a:off x="3818960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BEF9442-404D-0383-DE29-01611DF7C42C}"/>
              </a:ext>
            </a:extLst>
          </p:cNvPr>
          <p:cNvSpPr/>
          <p:nvPr/>
        </p:nvSpPr>
        <p:spPr>
          <a:xfrm>
            <a:off x="3818962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55C0AF-6ACA-EE1B-75A0-D8E9BF2A3E1E}"/>
              </a:ext>
            </a:extLst>
          </p:cNvPr>
          <p:cNvSpPr/>
          <p:nvPr/>
        </p:nvSpPr>
        <p:spPr>
          <a:xfrm>
            <a:off x="3818963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749899-3E9A-4405-BC29-03F71E256B01}"/>
              </a:ext>
            </a:extLst>
          </p:cNvPr>
          <p:cNvSpPr/>
          <p:nvPr/>
        </p:nvSpPr>
        <p:spPr>
          <a:xfrm>
            <a:off x="4556333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5383B30-BC99-467C-2551-E2A2E64CA4FB}"/>
              </a:ext>
            </a:extLst>
          </p:cNvPr>
          <p:cNvCxnSpPr>
            <a:cxnSpLocks/>
          </p:cNvCxnSpPr>
          <p:nvPr/>
        </p:nvCxnSpPr>
        <p:spPr>
          <a:xfrm flipH="1">
            <a:off x="4335435" y="4299357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74A03D59-2ABD-2D2B-DD26-DB2A6847BC1D}"/>
              </a:ext>
            </a:extLst>
          </p:cNvPr>
          <p:cNvCxnSpPr>
            <a:stCxn id="69" idx="2"/>
            <a:endCxn id="78" idx="0"/>
          </p:cNvCxnSpPr>
          <p:nvPr/>
        </p:nvCxnSpPr>
        <p:spPr>
          <a:xfrm rot="5400000">
            <a:off x="6178546" y="3311927"/>
            <a:ext cx="323633" cy="693178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58B30F44-4707-22A4-39FC-88A16935129E}"/>
              </a:ext>
            </a:extLst>
          </p:cNvPr>
          <p:cNvCxnSpPr>
            <a:stCxn id="69" idx="2"/>
            <a:endCxn id="51" idx="0"/>
          </p:cNvCxnSpPr>
          <p:nvPr/>
        </p:nvCxnSpPr>
        <p:spPr>
          <a:xfrm rot="16200000" flipH="1">
            <a:off x="6922741" y="3260908"/>
            <a:ext cx="323633" cy="795213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C42D8256-597E-7E48-D98F-12454C35324D}"/>
              </a:ext>
            </a:extLst>
          </p:cNvPr>
          <p:cNvCxnSpPr>
            <a:stCxn id="69" idx="2"/>
            <a:endCxn id="88" idx="0"/>
          </p:cNvCxnSpPr>
          <p:nvPr/>
        </p:nvCxnSpPr>
        <p:spPr>
          <a:xfrm rot="5400000">
            <a:off x="5436049" y="2569431"/>
            <a:ext cx="323633" cy="2178172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4EBEE748-001D-B684-90B0-241414921574}"/>
              </a:ext>
            </a:extLst>
          </p:cNvPr>
          <p:cNvCxnSpPr>
            <a:stCxn id="69" idx="2"/>
            <a:endCxn id="73" idx="0"/>
          </p:cNvCxnSpPr>
          <p:nvPr/>
        </p:nvCxnSpPr>
        <p:spPr>
          <a:xfrm rot="16200000" flipH="1">
            <a:off x="7677120" y="2506531"/>
            <a:ext cx="323633" cy="2303969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E31AE-9AAF-4764-BDC7-D26DB988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5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D4A3-2BB9-EE5F-3143-733E3457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A and B Tiles in Last Level Cache (LLC)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F51CD7-DE40-F044-DC4A-0D465770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5507392"/>
            <a:ext cx="8686800" cy="1548164"/>
          </a:xfrm>
        </p:spPr>
        <p:txBody>
          <a:bodyPr>
            <a:normAutofit/>
          </a:bodyPr>
          <a:lstStyle/>
          <a:p>
            <a:r>
              <a:rPr lang="en-US" sz="2400" dirty="0"/>
              <a:t>Each A tile used for two C tiles. Each B tile used for two C tiles.</a:t>
            </a:r>
          </a:p>
          <a:p>
            <a:r>
              <a:rPr lang="en-US" sz="2400" dirty="0"/>
              <a:t>Gradient used to indicate prefetch of next tiles into LLC</a:t>
            </a:r>
          </a:p>
          <a:p>
            <a:r>
              <a:rPr lang="en-US" sz="2400" dirty="0"/>
              <a:t>“Packing” may be used when copying A and </a:t>
            </a:r>
            <a:r>
              <a:rPr lang="en-US" sz="2400"/>
              <a:t>B tiles to LLC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3150-4369-3FC5-010F-A21C3B4A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972EC077-EF2A-DD9C-B12F-556BBFE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A2AD2BD-DBF1-50B6-E2AF-692F57A79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69538"/>
              </p:ext>
            </p:extLst>
          </p:nvPr>
        </p:nvGraphicFramePr>
        <p:xfrm>
          <a:off x="574136" y="2004308"/>
          <a:ext cx="8776208" cy="3621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">
                  <a:extLst>
                    <a:ext uri="{9D8B030D-6E8A-4147-A177-3AD203B41FA5}">
                      <a16:colId xmlns:a16="http://schemas.microsoft.com/office/drawing/2014/main" val="3799930526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169501901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29194062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85821729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482884378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22469285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316558874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140090666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5746483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87528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04138193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36810084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8460281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58890029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899547689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5062347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651630551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606649526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88517833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393661681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1320068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928757364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98723878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93265932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39983223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188615678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323742935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15569296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7247877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249200595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j+1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9913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j+1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4305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61432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27597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FF">
                            <a:shade val="30000"/>
                            <a:satMod val="115000"/>
                          </a:srgbClr>
                        </a:gs>
                        <a:gs pos="50000">
                          <a:srgbClr val="FFC0FF">
                            <a:shade val="67500"/>
                            <a:satMod val="115000"/>
                          </a:srgbClr>
                        </a:gs>
                        <a:gs pos="100000">
                          <a:srgbClr val="FFC0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FFFF">
                            <a:shade val="30000"/>
                            <a:satMod val="115000"/>
                          </a:srgbClr>
                        </a:gs>
                        <a:gs pos="50000">
                          <a:srgbClr val="C0FFFF">
                            <a:shade val="67500"/>
                            <a:satMod val="115000"/>
                          </a:srgbClr>
                        </a:gs>
                        <a:gs pos="100000">
                          <a:srgbClr val="C0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1833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382415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991573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gradFill flip="none" rotWithShape="1">
                      <a:gsLst>
                        <a:gs pos="0">
                          <a:srgbClr val="FFFFC0">
                            <a:shade val="30000"/>
                            <a:satMod val="115000"/>
                          </a:srgbClr>
                        </a:gs>
                        <a:gs pos="50000">
                          <a:srgbClr val="FFFFC0">
                            <a:shade val="67500"/>
                            <a:satMod val="115000"/>
                          </a:srgbClr>
                        </a:gs>
                        <a:gs pos="100000">
                          <a:srgbClr val="FFFF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893582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i+1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i+1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gradFill flip="none" rotWithShape="1">
                      <a:gsLst>
                        <a:gs pos="0">
                          <a:srgbClr val="E0C0E0">
                            <a:shade val="30000"/>
                            <a:satMod val="115000"/>
                          </a:srgbClr>
                        </a:gs>
                        <a:gs pos="50000">
                          <a:srgbClr val="E0C0E0">
                            <a:shade val="67500"/>
                            <a:satMod val="115000"/>
                          </a:srgbClr>
                        </a:gs>
                        <a:gs pos="100000">
                          <a:srgbClr val="E0C0E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88298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77549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54071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5039302"/>
                  </a:ext>
                </a:extLst>
              </a:tr>
            </a:tbl>
          </a:graphicData>
        </a:graphic>
      </p:graphicFrame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C182FFE-0D0A-00C9-E69A-CBC61FB25966}"/>
              </a:ext>
            </a:extLst>
          </p:cNvPr>
          <p:cNvCxnSpPr/>
          <p:nvPr/>
        </p:nvCxnSpPr>
        <p:spPr>
          <a:xfrm rot="10800000">
            <a:off x="1686195" y="4252876"/>
            <a:ext cx="2956823" cy="10478"/>
          </a:xfrm>
          <a:prstGeom prst="curvedConnector3">
            <a:avLst/>
          </a:prstGeom>
          <a:ln>
            <a:solidFill>
              <a:srgbClr val="E0E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8E6A07C2-18B5-19E9-AA69-ED78EA347F13}"/>
              </a:ext>
            </a:extLst>
          </p:cNvPr>
          <p:cNvCxnSpPr/>
          <p:nvPr/>
        </p:nvCxnSpPr>
        <p:spPr>
          <a:xfrm rot="10800000">
            <a:off x="1686196" y="4549500"/>
            <a:ext cx="2956823" cy="10478"/>
          </a:xfrm>
          <a:prstGeom prst="curvedConnector3">
            <a:avLst/>
          </a:prstGeom>
          <a:ln>
            <a:solidFill>
              <a:srgbClr val="E0A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756051-A43D-2822-50A6-3A21876FD4C1}"/>
              </a:ext>
            </a:extLst>
          </p:cNvPr>
          <p:cNvCxnSpPr>
            <a:cxnSpLocks/>
          </p:cNvCxnSpPr>
          <p:nvPr/>
        </p:nvCxnSpPr>
        <p:spPr>
          <a:xfrm flipH="1">
            <a:off x="1686195" y="3036557"/>
            <a:ext cx="5948331" cy="1216319"/>
          </a:xfrm>
          <a:prstGeom prst="straightConnector1">
            <a:avLst/>
          </a:prstGeom>
          <a:ln>
            <a:solidFill>
              <a:srgbClr val="E0A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488A94-1BF6-AFE9-21DF-A76F97E2CAA3}"/>
              </a:ext>
            </a:extLst>
          </p:cNvPr>
          <p:cNvCxnSpPr>
            <a:cxnSpLocks/>
          </p:cNvCxnSpPr>
          <p:nvPr/>
        </p:nvCxnSpPr>
        <p:spPr>
          <a:xfrm flipH="1">
            <a:off x="1686195" y="3078207"/>
            <a:ext cx="5948331" cy="1429642"/>
          </a:xfrm>
          <a:prstGeom prst="straightConnector1">
            <a:avLst/>
          </a:prstGeom>
          <a:ln>
            <a:solidFill>
              <a:srgbClr val="E0A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1348706-B320-5FD2-C180-5A836AFF700E}"/>
              </a:ext>
            </a:extLst>
          </p:cNvPr>
          <p:cNvCxnSpPr/>
          <p:nvPr/>
        </p:nvCxnSpPr>
        <p:spPr>
          <a:xfrm flipH="1">
            <a:off x="1989682" y="3036559"/>
            <a:ext cx="5965672" cy="1590980"/>
          </a:xfrm>
          <a:prstGeom prst="straightConnector1">
            <a:avLst/>
          </a:prstGeom>
          <a:ln>
            <a:solidFill>
              <a:srgbClr val="A0E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3982CD7-07ED-4E44-B692-5F69D8A1FF7C}"/>
              </a:ext>
            </a:extLst>
          </p:cNvPr>
          <p:cNvCxnSpPr/>
          <p:nvPr/>
        </p:nvCxnSpPr>
        <p:spPr>
          <a:xfrm flipH="1">
            <a:off x="1911643" y="3036558"/>
            <a:ext cx="6052382" cy="1296165"/>
          </a:xfrm>
          <a:prstGeom prst="straightConnector1">
            <a:avLst/>
          </a:prstGeom>
          <a:ln>
            <a:solidFill>
              <a:srgbClr val="A0E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A906-5CC6-0202-2A40-1B8C8155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Balanced Load/Compute for Load bandwidth V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5CB4A7-D4AB-7432-8C2E-584A1962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39128"/>
            <a:ext cx="8686800" cy="4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Full MM same performance and intensity as OP, more storage, iteration in hardware vs. software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25DB-5AA5-519B-DEB2-5D44F8B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98F3-7B13-C42C-C20B-EEA6E4A3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8127A26-3C2C-56F3-F033-0373264BB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616036"/>
                  </p:ext>
                </p:extLst>
              </p:nvPr>
            </p:nvGraphicFramePr>
            <p:xfrm>
              <a:off x="694944" y="1225296"/>
              <a:ext cx="8686800" cy="539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Full Matrix Multiply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46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×(</m:t>
                                </m:r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×(</m:t>
                                </m:r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8127A26-3C2C-56F3-F033-0373264BB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616036"/>
                  </p:ext>
                </p:extLst>
              </p:nvPr>
            </p:nvGraphicFramePr>
            <p:xfrm>
              <a:off x="694944" y="1225296"/>
              <a:ext cx="8686800" cy="539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Full Matrix Multiply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00000" r="-300000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00000" r="-202256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100000" r="-100746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100000" r="-1504" b="-14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07692" r="-300000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07692" r="-202256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207692" r="-100746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207692" r="-1504" b="-13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96296" r="-300000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96296" r="-202256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296296" r="-100746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296296" r="-1504" b="-12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492593" r="-100746" b="-10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492593" r="-1504" b="-10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464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372093" r="-300000" b="-5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372093" r="-202256" b="-5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372093" r="-100746" b="-5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372093" r="-1504" b="-5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780769" r="-100746" b="-7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780769" r="-1504" b="-7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848148" r="-354967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848148" r="-300000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848148" r="-20225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848148" r="-10074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848148" r="-1504" b="-6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044444" r="-300000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044444" r="-202256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1044444" r="-100746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1044444" r="-1504" b="-4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671739" r="-300000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671739" r="-202256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671739" r="-100746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671739" r="-1504" b="-1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771739" r="-300000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771739" r="-202256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771739" r="-100746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771739" r="-1504" b="-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542308" r="-300000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542308" r="-202256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1542308" r="-100746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1542308" r="-1504" b="-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0689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D355-B79D-2DD0-A279-68105524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0A9C-4A47-F7AF-011A-8BA6A724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OP vs. Full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B988B-4813-E739-B43D-799B101975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000" dirty="0"/>
                  <a:t>OP is uniformly superior to Full MM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600" dirty="0"/>
                  <a:t>Same performance, intensity, less storage, iteration in software rather than hardware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600" dirty="0"/>
                  <a:t>C tile is only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𝑤𝑉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storage, general MRF not required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600" dirty="0"/>
                  <a:t>C tile location belongs in the MAC units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600" dirty="0"/>
                  <a:t>C file in VRF is far from compute, high-power, high-area</a:t>
                </a:r>
              </a:p>
              <a:p>
                <a:pPr lvl="3">
                  <a:lnSpc>
                    <a:spcPct val="110000"/>
                  </a:lnSpc>
                </a:pPr>
                <a:r>
                  <a:rPr lang="en-US" sz="2600" dirty="0"/>
                  <a:t>VRF bits have minimum 4 read ports, 2 write ports</a:t>
                </a:r>
              </a:p>
              <a:p>
                <a:pPr lvl="3">
                  <a:lnSpc>
                    <a:spcPct val="110000"/>
                  </a:lnSpc>
                </a:pPr>
                <a:r>
                  <a:rPr lang="en-US" sz="2600" dirty="0"/>
                  <a:t>VRF size increase required to 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𝑤𝑉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C tile—not a good trade-off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600" dirty="0"/>
                  <a:t>Distributed accumulators in the MAC array are local, low-power, low-area</a:t>
                </a:r>
              </a:p>
              <a:p>
                <a:pPr lvl="3">
                  <a:lnSpc>
                    <a:spcPct val="110000"/>
                  </a:lnSpc>
                </a:pPr>
                <a:r>
                  <a:rPr lang="en-US" sz="2600" dirty="0"/>
                  <a:t>Local accumulator bits have 1 read, 1 write port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B988B-4813-E739-B43D-799B10197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8" t="-1136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75506-63C0-B4F3-085A-EE6D0E5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4BE6E-96E9-0F2A-276A-1229A94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547E1-5CCF-51E6-106F-012EA166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A2E6-602D-0531-E43C-AC93CD71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Balanced Load/Compute for Load bandwidth 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D8FA-5A59-9451-3ED6-8652E573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EF8F-020C-EBE7-F603-4E0FF1C8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115C357-723F-FF96-0E21-EE500873C2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752511"/>
                  </p:ext>
                </p:extLst>
              </p:nvPr>
            </p:nvGraphicFramePr>
            <p:xfrm>
              <a:off x="694944" y="1225296"/>
              <a:ext cx="8686800" cy="5404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</a:tblGrid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Matrix Multiply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𝑖𝑛𝑛𝑒𝑟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dirty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𝑜𝑢𝑡𝑒𝑟</m:t>
                                  </m:r>
                                </m:sub>
                              </m:s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≤8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VRF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53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×(</m:t>
                                </m:r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2k per MAC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115C357-723F-FF96-0E21-EE500873C2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752511"/>
                  </p:ext>
                </p:extLst>
              </p:nvPr>
            </p:nvGraphicFramePr>
            <p:xfrm>
              <a:off x="694944" y="1225296"/>
              <a:ext cx="8686800" cy="5404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</a:tblGrid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3846" r="-749" b="-15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00000" r="-300000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00000" r="-202256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100000" r="-749" b="-14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07692" r="-300000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07692" r="-202256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207692" r="-749" b="-13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96296" r="-300000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96296" r="-202256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296296" r="-749" b="-12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/>
                            <a:t>VRF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492593" r="-749" b="-10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53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363636" r="-300000" b="-5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363636" r="-202256" b="-5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363636" r="-749" b="-5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784615" r="-749" b="-78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851852" r="-354967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851852" r="-3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851852" r="-202256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851852" r="-749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2k per MAC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048148" r="-300000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048148" r="-202256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1048148" r="-749" b="-4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673913" r="-300000" b="-1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673913" r="-202256" b="-1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673913" r="-749" b="-1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773913" r="-300000" b="-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773913" r="-202256" b="-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773913" r="-749" b="-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546154" r="-300000" b="-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546154" r="-202256" b="-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1546154" r="-749" b="-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66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B89F5-651D-D9AA-F3C5-CB9E7B701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51AD-129E-2CC3-0C3D-7910F292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8053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Opservations</a:t>
            </a:r>
            <a:r>
              <a:rPr lang="en-US" dirty="0"/>
              <a:t>: OP vs. Skinny MM (</a:t>
            </a:r>
            <a:r>
              <a:rPr lang="en-US" dirty="0" err="1"/>
              <a:t>OP+small</a:t>
            </a:r>
            <a:r>
              <a:rPr lang="en-US" dirty="0"/>
              <a:t> inner)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0EFE6-4F23-CB91-7CD0-38B26940E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Minimum tile size is the same for both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Tile size determines performance,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has no effect</a:t>
                </a:r>
              </a:p>
              <a:p>
                <a:pPr lvl="1"/>
                <a:r>
                  <a:rPr lang="en-US" sz="2000" dirty="0"/>
                  <a:t>Tile size determines load reuse (energy efficiency),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has no effect</a:t>
                </a:r>
              </a:p>
              <a:p>
                <a:pPr lvl="1"/>
                <a:r>
                  <a:rPr lang="en-US" sz="2000" dirty="0"/>
                  <a:t>Generally increasing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(e.g.,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) is better than increasing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0EFE6-4F23-CB91-7CD0-38B26940E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  <a:blipFill>
                <a:blip r:embed="rId2"/>
                <a:stretch>
                  <a:fillRect l="-876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935DF-CC11-B6C3-2A23-CF0DCFE2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FF990-5991-8109-FAD0-BC2DB43A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7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1CF0-8E1E-2CA0-BC61-1AE775F4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805389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Conclusion: OP vs. Skinny MM (</a:t>
            </a:r>
            <a:r>
              <a:rPr lang="en-US" dirty="0" err="1"/>
              <a:t>OP+small</a:t>
            </a:r>
            <a:r>
              <a:rPr lang="en-US" dirty="0"/>
              <a:t> inner)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37FCD-E3E0-3B20-DCBE-5BA0A6EFE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</p:spPr>
            <p:txBody>
              <a:bodyPr>
                <a:noAutofit/>
              </a:bodyPr>
              <a:lstStyle/>
              <a:p>
                <a:r>
                  <a:rPr lang="en-US" sz="224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4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40" b="0" i="1" dirty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240" dirty="0"/>
                  <a:t>: Same performance, intensity, storage,</a:t>
                </a:r>
                <a:br>
                  <a:rPr lang="en-US" sz="2240" dirty="0"/>
                </a:br>
                <a:r>
                  <a:rPr lang="en-US" sz="2240" dirty="0"/>
                  <a:t>OP simpler (2 vs. 8 cycle), no inner-product hardware</a:t>
                </a:r>
              </a:p>
              <a:p>
                <a:r>
                  <a:rPr lang="en-US" sz="2240" dirty="0"/>
                  <a:t>For</a:t>
                </a:r>
                <a14:m>
                  <m:oMath xmlns:m="http://schemas.openxmlformats.org/officeDocument/2006/math">
                    <m:r>
                      <a:rPr lang="en-US" sz="224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4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4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4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40" dirty="0"/>
                  <a:t>: OP pushed to </a:t>
                </a:r>
                <a14:m>
                  <m:oMath xmlns:m="http://schemas.openxmlformats.org/officeDocument/2006/math">
                    <m:r>
                      <a:rPr lang="en-US" sz="224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4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40" b="0" i="1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sz="224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40" dirty="0"/>
                  <a:t> C tile to use pipelined MACs:</a:t>
                </a:r>
              </a:p>
              <a:p>
                <a:pPr lvl="1"/>
                <a:r>
                  <a:rPr lang="en-US" sz="2040" dirty="0"/>
                  <a:t>2× performance, 2× intensity, 2× data reuse/efficiency, 2× logic area, 4× storage</a:t>
                </a:r>
              </a:p>
              <a:p>
                <a:pPr lvl="1"/>
                <a:r>
                  <a:rPr lang="en-US" sz="2040" dirty="0"/>
                  <a:t>Often a good trade-off, but not always</a:t>
                </a:r>
              </a:p>
              <a:p>
                <a:r>
                  <a:rPr lang="en-US" sz="2240" dirty="0"/>
                  <a:t>Skinny MM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4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4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240" b="0" i="1" dirty="0" smtClean="0">
                            <a:latin typeface="Cambria Math" panose="02040503050406030204" pitchFamily="18" charset="0"/>
                          </a:rPr>
                          <m:t>𝑖𝑛𝑛𝑒𝑟</m:t>
                        </m:r>
                      </m:sub>
                    </m:sSub>
                    <m:r>
                      <a:rPr lang="en-US" sz="2240" b="0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240" dirty="0"/>
                  <a:t>is not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4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4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240" i="1" dirty="0">
                            <a:latin typeface="Cambria Math" panose="02040503050406030204" pitchFamily="18" charset="0"/>
                          </a:rPr>
                          <m:t>𝑜𝑢𝑡𝑒𝑟</m:t>
                        </m:r>
                      </m:sub>
                    </m:sSub>
                  </m:oMath>
                </a14:m>
                <a:r>
                  <a:rPr lang="en-US" sz="2240" dirty="0"/>
                  <a:t> sensitive, so can match load bandwidth at </a:t>
                </a:r>
                <a14:m>
                  <m:oMath xmlns:m="http://schemas.openxmlformats.org/officeDocument/2006/math">
                    <m:r>
                      <a:rPr lang="en-US" sz="224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4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4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40" dirty="0"/>
                  <a:t> and thus lower performance</a:t>
                </a:r>
              </a:p>
              <a:p>
                <a:pPr lvl="1"/>
                <a:r>
                  <a:rPr lang="en-US" sz="2040" dirty="0"/>
                  <a:t>Requires special inner-product hardware</a:t>
                </a:r>
              </a:p>
              <a:p>
                <a:pPr lvl="1"/>
                <a:r>
                  <a:rPr lang="en-US" sz="2040" dirty="0"/>
                  <a:t>Benefits from </a:t>
                </a:r>
                <a14:m>
                  <m:oMath xmlns:m="http://schemas.openxmlformats.org/officeDocument/2006/math">
                    <m:r>
                      <a:rPr lang="en-US" sz="204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4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40" dirty="0"/>
                  <a:t> VRF read ports</a:t>
                </a:r>
                <a:br>
                  <a:rPr lang="en-US" sz="2040" dirty="0"/>
                </a:br>
                <a:r>
                  <a:rPr lang="en-US" sz="2040" dirty="0"/>
                  <a:t>(workaround exists—adds complexity)</a:t>
                </a:r>
              </a:p>
              <a:p>
                <a:pPr lvl="1"/>
                <a:r>
                  <a:rPr lang="en-US" sz="2040" dirty="0"/>
                  <a:t>Requires operand storage in MACs to save power on operand delivery</a:t>
                </a:r>
              </a:p>
              <a:p>
                <a:pPr lvl="1"/>
                <a:r>
                  <a:rPr lang="en-US" sz="2040" dirty="0"/>
                  <a:t>Potentially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4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4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40" b="0" i="1" smtClean="0">
                            <a:latin typeface="Cambria Math" panose="02040503050406030204" pitchFamily="18" charset="0"/>
                          </a:rPr>
                          <m:t>𝑜𝑢𝑡𝑒𝑟</m:t>
                        </m:r>
                      </m:sub>
                    </m:sSub>
                  </m:oMath>
                </a14:m>
                <a:r>
                  <a:rPr lang="en-US" sz="2040" dirty="0"/>
                  <a:t> requiring extra pipeline stages and power</a:t>
                </a:r>
              </a:p>
              <a:p>
                <a:pPr lvl="1"/>
                <a:r>
                  <a:rPr lang="en-US" sz="2040" dirty="0"/>
                  <a:t>Can match </a:t>
                </a:r>
                <a14:m>
                  <m:oMath xmlns:m="http://schemas.openxmlformats.org/officeDocument/2006/math">
                    <m:r>
                      <a:rPr lang="en-US" sz="204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4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40" b="0" i="1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sz="204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40" dirty="0"/>
                  <a:t> performance by going to </a:t>
                </a:r>
                <a14:m>
                  <m:oMath xmlns:m="http://schemas.openxmlformats.org/officeDocument/2006/math">
                    <m:r>
                      <a:rPr lang="en-US" sz="204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4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40" dirty="0"/>
                  <a:t> cycles</a:t>
                </a:r>
              </a:p>
              <a:p>
                <a:r>
                  <a:rPr lang="en-US" sz="2240" dirty="0"/>
                  <a:t>Whether OP or Skinny MM better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4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4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4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40" dirty="0"/>
                  <a:t> depends on performance/cost goals—RISC-V should not force choice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37FCD-E3E0-3B20-DCBE-5BA0A6EFE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  <a:blipFill>
                <a:blip r:embed="rId2"/>
                <a:stretch>
                  <a:fillRect l="-876" t="-1333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5F476-6A23-478D-D7AA-97A6C7AE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24256-CE11-F279-7EE6-F97E4EE1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5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A4E6-1B97-FC78-51E3-8D6ABAAD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930081"/>
          </a:xfrm>
        </p:spPr>
        <p:txBody>
          <a:bodyPr/>
          <a:lstStyle/>
          <a:p>
            <a:r>
              <a:rPr lang="en-US" dirty="0"/>
              <a:t>Inner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692F-F0A5-116D-6996-2F4AF1C8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343891"/>
            <a:ext cx="8675370" cy="56566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Integer addition is commutative and associative: ((A+B)+C)+D = (A+B)+(C+D)</a:t>
            </a:r>
          </a:p>
          <a:p>
            <a:pPr>
              <a:lnSpc>
                <a:spcPct val="110000"/>
              </a:lnSpc>
            </a:pPr>
            <a:r>
              <a:rPr lang="en-US" dirty="0"/>
              <a:t>Floating-point addition is not associative:</a:t>
            </a:r>
            <a:br>
              <a:rPr lang="en-US" dirty="0"/>
            </a:br>
            <a:r>
              <a:rPr lang="en-US" dirty="0"/>
              <a:t>(A+B)+C ≠ A+(B+C) due to rounding</a:t>
            </a:r>
          </a:p>
          <a:p>
            <a:pPr>
              <a:lnSpc>
                <a:spcPct val="110000"/>
              </a:lnSpc>
            </a:pPr>
            <a:r>
              <a:rPr lang="en-US" dirty="0"/>
              <a:t>Carry-Save Adders  (CSAs) can reduce N integer sums to two in log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Sum of 3 bits has values 0-3, so fits in 2 bits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Tree of 3-to-2 CSAs reduces many sums to just 2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Final carry-propagate add sums the 2 values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FP “bulk normalization” lets FP use CSA trees, but a different rounding results</a:t>
            </a:r>
          </a:p>
          <a:p>
            <a:pPr>
              <a:lnSpc>
                <a:spcPct val="110000"/>
              </a:lnSpc>
            </a:pPr>
            <a:r>
              <a:rPr lang="en-US" dirty="0"/>
              <a:t>Issue: does floating-point matrix multiply need to get the same rounding as schoolbook algorithm?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Integer not an issue, but FP is preferred data format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92D95-0DD0-DF97-42A9-C9019B8F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E9DC9-7AEB-141D-E0B4-62A0D31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56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83A5-FB69-8246-2302-CA5BB660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Carry-Save Adder (CSA) Tree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D2E7D-D3E9-2381-2047-9EFE9BF5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61E7-1C8D-3EF8-4068-69C890BE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271BB26-0C4E-F7BB-94A5-5A322B7A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515" y="1481328"/>
            <a:ext cx="8686800" cy="5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E32F-E12C-BDD7-06D0-95673CCE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Inner Product Keeps Returning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F1CE1-39D9-F769-2774-0046DC50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Outer product has many nice properties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performance makes it easy to target a wide range</a:t>
                </a:r>
              </a:p>
              <a:p>
                <a:pPr lvl="1"/>
                <a:r>
                  <a:rPr lang="en-US" sz="2400" dirty="0"/>
                  <a:t>Using inner products adds no performance</a:t>
                </a:r>
              </a:p>
              <a:p>
                <a:r>
                  <a:rPr lang="en-US" sz="2400" dirty="0"/>
                  <a:t>But engineers sometimes augment OP with inner product</a:t>
                </a:r>
              </a:p>
              <a:p>
                <a:pPr lvl="1"/>
                <a:r>
                  <a:rPr lang="en-US" sz="2400" dirty="0"/>
                  <a:t>One reason is widening</a:t>
                </a:r>
              </a:p>
              <a:p>
                <a:pPr lvl="2"/>
                <a:r>
                  <a:rPr lang="en-US" sz="2400" dirty="0"/>
                  <a:t>Small data types are multiplied, and accumulated in higher precision, e.g., FP32 ← FP32 + FP8×FP8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400" dirty="0"/>
                  <a:t>RVV not well-suited for &gt;2× widening</a:t>
                </a:r>
              </a:p>
              <a:p>
                <a:pPr lvl="3"/>
                <a:r>
                  <a:rPr lang="en-US" sz="2400" dirty="0"/>
                  <a:t>e.g., proposal to add fat inner product to RVV reduces accumulation tile size to support widening</a:t>
                </a:r>
              </a:p>
              <a:p>
                <a:pPr lvl="2"/>
                <a:r>
                  <a:rPr lang="en-US" sz="2400" dirty="0"/>
                  <a:t>FP32 adders naturally lay out in datapaths wider than FP8 multipliers</a:t>
                </a:r>
              </a:p>
              <a:p>
                <a:pPr lvl="3"/>
                <a:r>
                  <a:rPr lang="en-US" sz="2400" dirty="0"/>
                  <a:t>Tempting to put 2-4 FP8 multipliers in the width of one FP32</a:t>
                </a:r>
              </a:p>
              <a:p>
                <a:pPr lvl="1"/>
                <a:r>
                  <a:rPr lang="en-US" sz="2400" dirty="0"/>
                  <a:t>Another reason is handling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is too big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F1CE1-39D9-F769-2774-0046DC50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2045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7F22-1714-0315-EC1F-836B9616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ED6DA-EB04-1395-E020-D7BA070F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1164-5C98-F0F7-DFC9-9EDA5EF8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94546-1973-2C2E-9A7D-4DDFCD05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2089"/>
            <a:ext cx="7772400" cy="55623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DF588-5571-CDC7-9157-A777FA50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DE306-D709-2071-F77E-1D3F024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20866-D211-0D22-03CE-C82F7A0C7F1C}"/>
              </a:ext>
            </a:extLst>
          </p:cNvPr>
          <p:cNvSpPr txBox="1"/>
          <p:nvPr/>
        </p:nvSpPr>
        <p:spPr>
          <a:xfrm>
            <a:off x="691515" y="6926396"/>
            <a:ext cx="682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 point is that MM can be seen as a sum of outer products </a:t>
            </a:r>
          </a:p>
        </p:txBody>
      </p:sp>
    </p:spTree>
    <p:extLst>
      <p:ext uri="{BB962C8B-B14F-4D97-AF65-F5344CB8AC3E}">
        <p14:creationId xmlns:p14="http://schemas.microsoft.com/office/powerpoint/2010/main" val="1141377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69DB-0A61-70EC-F5E7-08BB9BD5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Tile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487D807-F6E0-F754-9949-FAB708200F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12721343"/>
                  </p:ext>
                </p:extLst>
              </p:nvPr>
            </p:nvGraphicFramePr>
            <p:xfrm>
              <a:off x="685798" y="1794672"/>
              <a:ext cx="8686800" cy="26629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1415162944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6129021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2884450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20573501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4061796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03168587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166090356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79245173"/>
                        </a:ext>
                      </a:extLst>
                    </a:gridCol>
                  </a:tblGrid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n-US" dirty="0"/>
                            <a:t>SEW</a:t>
                          </a:r>
                        </a:p>
                        <a:p>
                          <a:r>
                            <a:rPr lang="en-US" dirty="0"/>
                            <a:t>MLEN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Δ=1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Δ=4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181242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12720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32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128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2048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401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256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4096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9969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512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16384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8740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8388608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65536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3386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487D807-F6E0-F754-9949-FAB708200F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12721343"/>
                  </p:ext>
                </p:extLst>
              </p:nvPr>
            </p:nvGraphicFramePr>
            <p:xfrm>
              <a:off x="685798" y="1794672"/>
              <a:ext cx="8686800" cy="26629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1415162944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6129021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2884450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20573501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4061796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03168587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166090356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79245173"/>
                        </a:ext>
                      </a:extLst>
                    </a:gridCol>
                  </a:tblGrid>
                  <a:tr h="393192">
                    <a:tc rowSpan="3">
                      <a:txBody>
                        <a:bodyPr/>
                        <a:lstStyle/>
                        <a:p>
                          <a:r>
                            <a:rPr lang="en-US" dirty="0"/>
                            <a:t>SEW</a:t>
                          </a:r>
                        </a:p>
                        <a:p>
                          <a:r>
                            <a:rPr lang="en-US" dirty="0"/>
                            <a:t>MLEN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Δ=1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Δ=4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1812422"/>
                      </a:ext>
                    </a:extLst>
                  </a:tr>
                  <a:tr h="39319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1272056"/>
                      </a:ext>
                    </a:extLst>
                  </a:tr>
                  <a:tr h="39319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76" t="-209677" r="-607059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837" t="-209677" r="-500000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837" t="-209677" r="-400000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529" t="-209677" r="-304706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674" t="-209677" r="-201163" b="-40645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85" t="-209677" r="-1170" b="-4064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32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128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2048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401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256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4096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9969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512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16384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8740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8388608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65536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33867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CF468A4-4592-B5A3-4BC2-FA0F37DE02A7}"/>
              </a:ext>
            </a:extLst>
          </p:cNvPr>
          <p:cNvSpPr txBox="1"/>
          <p:nvPr/>
        </p:nvSpPr>
        <p:spPr>
          <a:xfrm>
            <a:off x="946286" y="1332089"/>
            <a:ext cx="816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 tile bits 𝑏 for efficient parallel computation for MLEN and SEW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F9F396-04B3-6B7B-2F81-61FC78B28A17}"/>
                  </a:ext>
                </a:extLst>
              </p:cNvPr>
              <p:cNvSpPr txBox="1"/>
              <p:nvPr/>
            </p:nvSpPr>
            <p:spPr>
              <a:xfrm>
                <a:off x="685800" y="4646260"/>
                <a:ext cx="853310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Note: small data types are much easier compute but require much greater</a:t>
                </a:r>
                <a:br>
                  <a:rPr lang="en-US" sz="2000" dirty="0"/>
                </a:br>
                <a:r>
                  <a:rPr lang="en-US" sz="2000" dirty="0"/>
                  <a:t>tile storage due to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elements computed with wide accumulation!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Note: pure FP4 and FP6 E2M3 can be done in integer (Δ=1, ¼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above)</a:t>
                </a:r>
                <a:br>
                  <a:rPr lang="en-US" sz="2000" dirty="0"/>
                </a:br>
                <a:r>
                  <a:rPr lang="en-US" sz="2000" dirty="0"/>
                  <a:t>if not mixed format. Note further: mixed format for AI may become </a:t>
                </a:r>
                <a:r>
                  <a:rPr lang="en-US" sz="2000"/>
                  <a:t>common.</a:t>
                </a:r>
                <a:br>
                  <a:rPr lang="en-US" sz="2000"/>
                </a:br>
                <a:br>
                  <a:rPr lang="en-US" sz="2000"/>
                </a:br>
                <a:r>
                  <a:rPr lang="en-US" sz="2000"/>
                  <a:t>Conclusion</a:t>
                </a:r>
                <a:r>
                  <a:rPr lang="en-US" sz="2000" dirty="0"/>
                  <a:t>: AI trend towards small data types demands efficient C tile bits.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F9F396-04B3-6B7B-2F81-61FC78B2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46260"/>
                <a:ext cx="8533105" cy="2246769"/>
              </a:xfrm>
              <a:prstGeom prst="rect">
                <a:avLst/>
              </a:prstGeom>
              <a:blipFill>
                <a:blip r:embed="rId3"/>
                <a:stretch>
                  <a:fillRect l="-893" t="-1124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0AFC7-D50E-C3F2-F53D-A327A2A8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A99CB-89E8-75B6-6F44-141E3F1C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6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3C11E-7422-9F29-02BA-D1B4FC1E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D8ED3-3C6A-01CE-A573-E85413C51E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78" y="734291"/>
            <a:ext cx="6464640" cy="64695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016C793-3B3C-67BE-6B97-6B251B9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15" y="1175751"/>
            <a:ext cx="2631529" cy="4841911"/>
          </a:xfrm>
        </p:spPr>
        <p:txBody>
          <a:bodyPr>
            <a:normAutofit/>
          </a:bodyPr>
          <a:lstStyle/>
          <a:p>
            <a:r>
              <a:rPr lang="en-US" sz="3600" dirty="0"/>
              <a:t>A 4×4 Outer Product Accumulator Array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8B966-6234-4519-6258-66F7A4C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CD10-8BC5-AFEF-F1AF-1043A7DE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BC3E9-15A2-0AF9-192D-85DFB96D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060604-4CBC-9DCE-F45D-B54E8DEF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15" y="1175751"/>
            <a:ext cx="2783930" cy="4841911"/>
          </a:xfrm>
        </p:spPr>
        <p:txBody>
          <a:bodyPr>
            <a:normAutofit/>
          </a:bodyPr>
          <a:lstStyle/>
          <a:p>
            <a:r>
              <a:rPr lang="en-US" dirty="0"/>
              <a:t>A 4×4 Outer Product MAC Array with 4 Accumulators per MAC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E1459-C7BB-18DE-538D-6FAB0197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24128"/>
            <a:ext cx="6172200" cy="64031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4626E-F13E-AAF3-2770-FAE1668B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6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21D6-5B7D-FAC3-BDA1-285593DE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860808"/>
          </a:xfrm>
        </p:spPr>
        <p:txBody>
          <a:bodyPr/>
          <a:lstStyle/>
          <a:p>
            <a:r>
              <a:rPr lang="en-US" dirty="0"/>
              <a:t>VLSI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93A1-CC38-5EC1-819D-DC8A425B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274620"/>
            <a:ext cx="8675370" cy="1122216"/>
          </a:xfrm>
        </p:spPr>
        <p:txBody>
          <a:bodyPr>
            <a:normAutofit fontScale="92500"/>
          </a:bodyPr>
          <a:lstStyle/>
          <a:p>
            <a:r>
              <a:rPr lang="en-US" dirty="0"/>
              <a:t>VLSI works best when regular structures used</a:t>
            </a:r>
          </a:p>
          <a:p>
            <a:pPr lvl="1"/>
            <a:r>
              <a:rPr lang="en-US" dirty="0"/>
              <a:t>Minimizes problems in routing wires, minimizes area/delay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108763-DA56-E45D-5447-71CD9239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81030"/>
              </p:ext>
            </p:extLst>
          </p:nvPr>
        </p:nvGraphicFramePr>
        <p:xfrm>
          <a:off x="25400" y="2396836"/>
          <a:ext cx="9948660" cy="5185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622">
                  <a:extLst>
                    <a:ext uri="{9D8B030D-6E8A-4147-A177-3AD203B41FA5}">
                      <a16:colId xmlns:a16="http://schemas.microsoft.com/office/drawing/2014/main" val="3544312596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28654087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27291767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38838762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0850752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138738162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36521824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40475240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434771532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17304263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875100955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377580102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58083466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157327586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84385679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25665304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76624284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68657620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79937590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15421769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77995231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74144476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601493118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6277025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790523813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30019904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44870652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6139853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78611941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514501913"/>
                    </a:ext>
                  </a:extLst>
                </a:gridCol>
              </a:tblGrid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52271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Dec</a:t>
                      </a:r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ode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Register 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83723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gridSpan="10">
                  <a:txBody>
                    <a:bodyPr/>
                    <a:lstStyle/>
                    <a:p>
                      <a:r>
                        <a:rPr lang="en-US" sz="2400" baseline="0" dirty="0">
                          <a:latin typeface="Arial" panose="020B0604020202020204" pitchFamily="34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Examples: Integer and Floating-Point Units</a:t>
                      </a: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41704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28647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85065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Control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08837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gridSpan="11"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Register files characterized by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bit width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number of entries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number of read 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number of write ports</a:t>
                      </a: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96910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06817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0017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883976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0859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08753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3335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16026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1962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15729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2978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623D26-A8B4-F47C-13F2-E8B5A16A03D5}"/>
              </a:ext>
            </a:extLst>
          </p:cNvPr>
          <p:cNvCxnSpPr>
            <a:cxnSpLocks/>
          </p:cNvCxnSpPr>
          <p:nvPr/>
        </p:nvCxnSpPr>
        <p:spPr>
          <a:xfrm>
            <a:off x="1025236" y="4461164"/>
            <a:ext cx="3671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15BF9-8981-4AEF-CFA0-CFAAD0F26B6C}"/>
              </a:ext>
            </a:extLst>
          </p:cNvPr>
          <p:cNvCxnSpPr/>
          <p:nvPr/>
        </p:nvCxnSpPr>
        <p:spPr>
          <a:xfrm>
            <a:off x="4059382" y="2812473"/>
            <a:ext cx="0" cy="38792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C63B66-58D3-46F1-86B8-20604156AD71}"/>
              </a:ext>
            </a:extLst>
          </p:cNvPr>
          <p:cNvCxnSpPr/>
          <p:nvPr/>
        </p:nvCxnSpPr>
        <p:spPr>
          <a:xfrm flipV="1">
            <a:off x="4239491" y="2812473"/>
            <a:ext cx="0" cy="3879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EDD77B-2AAB-CE98-0BB1-A51E19A64954}"/>
              </a:ext>
            </a:extLst>
          </p:cNvPr>
          <p:cNvCxnSpPr/>
          <p:nvPr/>
        </p:nvCxnSpPr>
        <p:spPr>
          <a:xfrm>
            <a:off x="1025236" y="3338945"/>
            <a:ext cx="367145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13E-FF37-5FF4-6F92-9942A93E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BDD1-0FAA-5D3D-EC47-CA1CF552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60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050B-B2CB-91E9-091B-2D6775583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1EA2-73BB-6179-A75F-A1B4DF7C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860808"/>
          </a:xfrm>
        </p:spPr>
        <p:txBody>
          <a:bodyPr/>
          <a:lstStyle/>
          <a:p>
            <a:r>
              <a:rPr lang="en-US" dirty="0"/>
              <a:t>Vector Layout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F11784-82FF-26E1-096D-FBACFA0C4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0309"/>
              </p:ext>
            </p:extLst>
          </p:nvPr>
        </p:nvGraphicFramePr>
        <p:xfrm>
          <a:off x="0" y="1371600"/>
          <a:ext cx="9948675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25">
                  <a:extLst>
                    <a:ext uri="{9D8B030D-6E8A-4147-A177-3AD203B41FA5}">
                      <a16:colId xmlns:a16="http://schemas.microsoft.com/office/drawing/2014/main" val="1789621299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615582343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6910296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74785991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99297236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05175986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051826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297736059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07176397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514819611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97779418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538619486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46062166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43898128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146720501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04038718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212917151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712852932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753475002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0249390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620003528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514561096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907258682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71234371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55726962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3656938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98538609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10811906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659952169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91710975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11430470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63</a:t>
                      </a: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6170228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Decode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Buffer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0046702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402589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6745046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Cross-datapath communication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5821381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61525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82386741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Control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Buffer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5308599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8601070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851805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1219706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8131854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085144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74834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6191923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9535154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6204123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963816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70243892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91169796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7AA490-4989-52AF-09E2-BBA96F693386}"/>
              </a:ext>
            </a:extLst>
          </p:cNvPr>
          <p:cNvCxnSpPr/>
          <p:nvPr/>
        </p:nvCxnSpPr>
        <p:spPr>
          <a:xfrm>
            <a:off x="691515" y="1870364"/>
            <a:ext cx="831394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35F4CA-2A7D-569B-D31D-85569D8182FD}"/>
              </a:ext>
            </a:extLst>
          </p:cNvPr>
          <p:cNvCxnSpPr/>
          <p:nvPr/>
        </p:nvCxnSpPr>
        <p:spPr>
          <a:xfrm>
            <a:off x="691515" y="3886200"/>
            <a:ext cx="83139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B42F7E-5FB2-0F60-EBC2-321E3787A6BF}"/>
              </a:ext>
            </a:extLst>
          </p:cNvPr>
          <p:cNvCxnSpPr/>
          <p:nvPr/>
        </p:nvCxnSpPr>
        <p:spPr>
          <a:xfrm>
            <a:off x="1995055" y="1690255"/>
            <a:ext cx="0" cy="9559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8E230-0464-E4CE-7FBC-D52CFD38E2A9}"/>
              </a:ext>
            </a:extLst>
          </p:cNvPr>
          <p:cNvCxnSpPr>
            <a:cxnSpLocks/>
          </p:cNvCxnSpPr>
          <p:nvPr/>
        </p:nvCxnSpPr>
        <p:spPr>
          <a:xfrm>
            <a:off x="1995055" y="3283527"/>
            <a:ext cx="0" cy="16209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563EB-DC1F-4952-A4C0-A3274C7BCEFA}"/>
              </a:ext>
            </a:extLst>
          </p:cNvPr>
          <p:cNvCxnSpPr>
            <a:cxnSpLocks/>
          </p:cNvCxnSpPr>
          <p:nvPr/>
        </p:nvCxnSpPr>
        <p:spPr>
          <a:xfrm flipV="1">
            <a:off x="2133600" y="3283527"/>
            <a:ext cx="0" cy="1620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7B9398-B174-BEFC-BD8C-1B561B82C147}"/>
              </a:ext>
            </a:extLst>
          </p:cNvPr>
          <p:cNvCxnSpPr>
            <a:cxnSpLocks/>
          </p:cNvCxnSpPr>
          <p:nvPr/>
        </p:nvCxnSpPr>
        <p:spPr>
          <a:xfrm flipV="1">
            <a:off x="2133600" y="1690255"/>
            <a:ext cx="0" cy="955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E0EAC-F135-B6DC-445F-5EB63E47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96243-6383-EEC6-B3D3-1BEA10AA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6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8082-40F7-DC90-DE00-A7B14C2D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69970"/>
            <a:ext cx="8686800" cy="625273"/>
          </a:xfrm>
        </p:spPr>
        <p:txBody>
          <a:bodyPr/>
          <a:lstStyle/>
          <a:p>
            <a:r>
              <a:rPr lang="en-US" dirty="0"/>
              <a:t>Outer Product Layout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FE0F84-91FB-A693-B531-1D29915B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60197"/>
              </p:ext>
            </p:extLst>
          </p:nvPr>
        </p:nvGraphicFramePr>
        <p:xfrm>
          <a:off x="0" y="892225"/>
          <a:ext cx="994867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27141468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89577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2140641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425442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45500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4299708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7566903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00365316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950512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31048476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160806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24247057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57997395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1141634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29089354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5759210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5908589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7461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84440517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71541094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6672381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107694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8487362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830743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72422493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0930753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228757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1616880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1948082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131033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945814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6113371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Register File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79500353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6" gridSpan="5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A vector vertical</a:t>
                      </a:r>
                      <a:b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 vector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horizontal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Very long wires</a:t>
                      </a: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7675632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2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1697526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2531012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07101422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78298064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40626473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0047011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9797497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6268615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226416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70585817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280927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5316413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0366262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8061721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1022161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7356957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96596601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213546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2622059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6BE0DA-4BD2-5F24-6A6C-2B28207A7C71}"/>
              </a:ext>
            </a:extLst>
          </p:cNvPr>
          <p:cNvCxnSpPr>
            <a:cxnSpLocks/>
          </p:cNvCxnSpPr>
          <p:nvPr/>
        </p:nvCxnSpPr>
        <p:spPr>
          <a:xfrm>
            <a:off x="7676554" y="892225"/>
            <a:ext cx="0" cy="200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077336-DFE4-BE02-564B-5FE4F3FE2E63}"/>
              </a:ext>
            </a:extLst>
          </p:cNvPr>
          <p:cNvCxnSpPr>
            <a:cxnSpLocks/>
          </p:cNvCxnSpPr>
          <p:nvPr/>
        </p:nvCxnSpPr>
        <p:spPr>
          <a:xfrm>
            <a:off x="7858934" y="892225"/>
            <a:ext cx="0" cy="5860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9CFC82-F00C-27FB-1E9A-575D5A2E8F3D}"/>
              </a:ext>
            </a:extLst>
          </p:cNvPr>
          <p:cNvCxnSpPr/>
          <p:nvPr/>
        </p:nvCxnSpPr>
        <p:spPr>
          <a:xfrm>
            <a:off x="6953846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FD02C4-A930-E9BF-AB1A-EF3B77A4FC7F}"/>
              </a:ext>
            </a:extLst>
          </p:cNvPr>
          <p:cNvCxnSpPr/>
          <p:nvPr/>
        </p:nvCxnSpPr>
        <p:spPr>
          <a:xfrm>
            <a:off x="603604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ED38F8-4A6D-5125-4827-6C1361395B27}"/>
              </a:ext>
            </a:extLst>
          </p:cNvPr>
          <p:cNvCxnSpPr>
            <a:cxnSpLocks/>
          </p:cNvCxnSpPr>
          <p:nvPr/>
        </p:nvCxnSpPr>
        <p:spPr>
          <a:xfrm>
            <a:off x="6772602" y="892225"/>
            <a:ext cx="0" cy="2923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C0C3FA-D334-74F2-A049-30E9960FFCF0}"/>
              </a:ext>
            </a:extLst>
          </p:cNvPr>
          <p:cNvCxnSpPr/>
          <p:nvPr/>
        </p:nvCxnSpPr>
        <p:spPr>
          <a:xfrm>
            <a:off x="1051560" y="5603053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C9BEEF-2C6C-98AD-3DD2-37E74BA23547}"/>
              </a:ext>
            </a:extLst>
          </p:cNvPr>
          <p:cNvCxnSpPr>
            <a:cxnSpLocks/>
          </p:cNvCxnSpPr>
          <p:nvPr/>
        </p:nvCxnSpPr>
        <p:spPr>
          <a:xfrm>
            <a:off x="1051560" y="6851904"/>
            <a:ext cx="69272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E5034B-CE67-0705-3B18-CC892FEFC376}"/>
              </a:ext>
            </a:extLst>
          </p:cNvPr>
          <p:cNvCxnSpPr/>
          <p:nvPr/>
        </p:nvCxnSpPr>
        <p:spPr>
          <a:xfrm>
            <a:off x="1051560" y="47304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1712F32-C4AC-9B85-8823-75B7BB57FED0}"/>
              </a:ext>
            </a:extLst>
          </p:cNvPr>
          <p:cNvCxnSpPr/>
          <p:nvPr/>
        </p:nvCxnSpPr>
        <p:spPr>
          <a:xfrm>
            <a:off x="1051560" y="38160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D2A42A-3409-ED1A-8E39-57C9D17EE82F}"/>
              </a:ext>
            </a:extLst>
          </p:cNvPr>
          <p:cNvCxnSpPr/>
          <p:nvPr/>
        </p:nvCxnSpPr>
        <p:spPr>
          <a:xfrm>
            <a:off x="1051560" y="29016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D92D40-D00A-4B4D-F965-AA090F370B14}"/>
              </a:ext>
            </a:extLst>
          </p:cNvPr>
          <p:cNvCxnSpPr>
            <a:cxnSpLocks/>
          </p:cNvCxnSpPr>
          <p:nvPr/>
        </p:nvCxnSpPr>
        <p:spPr>
          <a:xfrm>
            <a:off x="1163774" y="892225"/>
            <a:ext cx="0" cy="595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1FC3AB-66AF-342F-2AA9-D6EFD119FC50}"/>
              </a:ext>
            </a:extLst>
          </p:cNvPr>
          <p:cNvCxnSpPr/>
          <p:nvPr/>
        </p:nvCxnSpPr>
        <p:spPr>
          <a:xfrm>
            <a:off x="509506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981F80-A067-0827-99B4-6010BFE2D7A6}"/>
              </a:ext>
            </a:extLst>
          </p:cNvPr>
          <p:cNvCxnSpPr/>
          <p:nvPr/>
        </p:nvCxnSpPr>
        <p:spPr>
          <a:xfrm>
            <a:off x="4149551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3974A3F-ABA4-B2BA-07A3-B5006F242A72}"/>
              </a:ext>
            </a:extLst>
          </p:cNvPr>
          <p:cNvCxnSpPr/>
          <p:nvPr/>
        </p:nvCxnSpPr>
        <p:spPr>
          <a:xfrm>
            <a:off x="227918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673D35-9D5A-2EB1-2603-7DB1B93C15F8}"/>
              </a:ext>
            </a:extLst>
          </p:cNvPr>
          <p:cNvCxnSpPr/>
          <p:nvPr/>
        </p:nvCxnSpPr>
        <p:spPr>
          <a:xfrm>
            <a:off x="137978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03DFF9-D3AF-0434-AB57-9E0EA57AD609}"/>
              </a:ext>
            </a:extLst>
          </p:cNvPr>
          <p:cNvCxnSpPr>
            <a:cxnSpLocks/>
          </p:cNvCxnSpPr>
          <p:nvPr/>
        </p:nvCxnSpPr>
        <p:spPr>
          <a:xfrm>
            <a:off x="5831629" y="892225"/>
            <a:ext cx="0" cy="3837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D893C-B016-A95E-4F4A-E6BE491BE578}"/>
              </a:ext>
            </a:extLst>
          </p:cNvPr>
          <p:cNvCxnSpPr>
            <a:cxnSpLocks/>
          </p:cNvCxnSpPr>
          <p:nvPr/>
        </p:nvCxnSpPr>
        <p:spPr>
          <a:xfrm>
            <a:off x="4862946" y="892225"/>
            <a:ext cx="0" cy="4710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3BFAE-51D9-0D0E-1629-1F0781F2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98C47-F598-7C01-8F1D-84A028B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6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89053C-A64B-499B-90A2-23F7F47D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24187"/>
              </p:ext>
            </p:extLst>
          </p:nvPr>
        </p:nvGraphicFramePr>
        <p:xfrm>
          <a:off x="557368" y="2084741"/>
          <a:ext cx="8577248" cy="36219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592">
                  <a:extLst>
                    <a:ext uri="{9D8B030D-6E8A-4147-A177-3AD203B41FA5}">
                      <a16:colId xmlns:a16="http://schemas.microsoft.com/office/drawing/2014/main" val="1031768545"/>
                    </a:ext>
                  </a:extLst>
                </a:gridCol>
                <a:gridCol w="618592">
                  <a:extLst>
                    <a:ext uri="{9D8B030D-6E8A-4147-A177-3AD203B41FA5}">
                      <a16:colId xmlns:a16="http://schemas.microsoft.com/office/drawing/2014/main" val="2834413780"/>
                    </a:ext>
                  </a:extLst>
                </a:gridCol>
                <a:gridCol w="618592">
                  <a:extLst>
                    <a:ext uri="{9D8B030D-6E8A-4147-A177-3AD203B41FA5}">
                      <a16:colId xmlns:a16="http://schemas.microsoft.com/office/drawing/2014/main" val="3949363783"/>
                    </a:ext>
                  </a:extLst>
                </a:gridCol>
                <a:gridCol w="437540">
                  <a:extLst>
                    <a:ext uri="{9D8B030D-6E8A-4147-A177-3AD203B41FA5}">
                      <a16:colId xmlns:a16="http://schemas.microsoft.com/office/drawing/2014/main" val="1545993970"/>
                    </a:ext>
                  </a:extLst>
                </a:gridCol>
                <a:gridCol w="437540">
                  <a:extLst>
                    <a:ext uri="{9D8B030D-6E8A-4147-A177-3AD203B41FA5}">
                      <a16:colId xmlns:a16="http://schemas.microsoft.com/office/drawing/2014/main" val="3925931686"/>
                    </a:ext>
                  </a:extLst>
                </a:gridCol>
                <a:gridCol w="464062">
                  <a:extLst>
                    <a:ext uri="{9D8B030D-6E8A-4147-A177-3AD203B41FA5}">
                      <a16:colId xmlns:a16="http://schemas.microsoft.com/office/drawing/2014/main" val="3533775123"/>
                    </a:ext>
                  </a:extLst>
                </a:gridCol>
                <a:gridCol w="528066">
                  <a:extLst>
                    <a:ext uri="{9D8B030D-6E8A-4147-A177-3AD203B41FA5}">
                      <a16:colId xmlns:a16="http://schemas.microsoft.com/office/drawing/2014/main" val="3954977745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1287027579"/>
                    </a:ext>
                  </a:extLst>
                </a:gridCol>
                <a:gridCol w="437540">
                  <a:extLst>
                    <a:ext uri="{9D8B030D-6E8A-4147-A177-3AD203B41FA5}">
                      <a16:colId xmlns:a16="http://schemas.microsoft.com/office/drawing/2014/main" val="1326531906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1265797457"/>
                    </a:ext>
                  </a:extLst>
                </a:gridCol>
                <a:gridCol w="674999">
                  <a:extLst>
                    <a:ext uri="{9D8B030D-6E8A-4147-A177-3AD203B41FA5}">
                      <a16:colId xmlns:a16="http://schemas.microsoft.com/office/drawing/2014/main" val="1680866924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932469868"/>
                    </a:ext>
                  </a:extLst>
                </a:gridCol>
                <a:gridCol w="437540">
                  <a:extLst>
                    <a:ext uri="{9D8B030D-6E8A-4147-A177-3AD203B41FA5}">
                      <a16:colId xmlns:a16="http://schemas.microsoft.com/office/drawing/2014/main" val="430430161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3826517850"/>
                    </a:ext>
                  </a:extLst>
                </a:gridCol>
                <a:gridCol w="739293">
                  <a:extLst>
                    <a:ext uri="{9D8B030D-6E8A-4147-A177-3AD203B41FA5}">
                      <a16:colId xmlns:a16="http://schemas.microsoft.com/office/drawing/2014/main" val="2358808216"/>
                    </a:ext>
                  </a:extLst>
                </a:gridCol>
              </a:tblGrid>
              <a:tr h="32702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VRF</a:t>
                      </a:r>
                    </a:p>
                  </a:txBody>
                  <a:tcPr marL="75438" marR="75438" marT="37719" marB="37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Fat Inner-product IME</a:t>
                      </a:r>
                    </a:p>
                  </a:txBody>
                  <a:tcPr marL="75438" marR="75438" marT="37719" marB="37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RVV+OP</a:t>
                      </a:r>
                    </a:p>
                  </a:txBody>
                  <a:tcPr marL="75438" marR="75438" marT="37719" marB="37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12620"/>
                  </a:ext>
                </a:extLst>
              </a:tr>
              <a:tr h="54545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DLEN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VLEN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VRF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bytes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m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k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n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loop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cyc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OP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/cyc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CI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acc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acc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bytes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OP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/cyc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CI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IME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ratio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load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reduce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886438971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256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256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23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31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380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5.9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32×32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2.7×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2.8×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71029296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256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2048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23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380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5.9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32×32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2.7×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2.8×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2523592743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256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2048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495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7.7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32×32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2.1×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2.1×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2901199247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2048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23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31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760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5.9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64×64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16384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5.4×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5.5×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604725555"/>
                  </a:ext>
                </a:extLst>
              </a:tr>
              <a:tr h="3024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2048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33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931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7.7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64×64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16384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4.4×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4.2×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2716740754"/>
                  </a:ext>
                </a:extLst>
              </a:tr>
              <a:tr h="43473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23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128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760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5.9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64×64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16384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5.4×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5.5×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3818023967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15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128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991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7.7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64×64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16384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32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4.1×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4.2×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891752240"/>
                  </a:ext>
                </a:extLst>
              </a:tr>
              <a:tr h="44211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512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1024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4096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effectLst/>
                      </a:endParaRP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effectLst/>
                      </a:endParaRP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effectLst/>
                      </a:endParaRP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effectLst/>
                      </a:endParaRP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effectLst/>
                      </a:endParaRP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effectLst/>
                      </a:endParaRP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128×128</a:t>
                      </a:r>
                    </a:p>
                  </a:txBody>
                  <a:tcPr marL="15087" marR="15087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65536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8192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64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8.2×</a:t>
                      </a:r>
                    </a:p>
                  </a:txBody>
                  <a:tcPr marL="75438" marR="75438" marT="37719" marB="37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8.4×</a:t>
                      </a:r>
                    </a:p>
                  </a:txBody>
                  <a:tcPr marL="75438" marR="75438" marT="37719" marB="37719" anchor="ctr"/>
                </a:tc>
                <a:extLst>
                  <a:ext uri="{0D108BD9-81ED-4DB2-BD59-A6C34878D82A}">
                    <a16:rowId xmlns:a16="http://schemas.microsoft.com/office/drawing/2014/main" val="224504422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40C2BAB-DC32-7BA0-D302-18EC8353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IME Fat-Inner (FIP) vs. RVV+OP for SEW=8 EEW=32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F7554-258B-67A3-E8C9-E47EA76E14BF}"/>
              </a:ext>
            </a:extLst>
          </p:cNvPr>
          <p:cNvSpPr txBox="1"/>
          <p:nvPr/>
        </p:nvSpPr>
        <p:spPr>
          <a:xfrm>
            <a:off x="2232605" y="5684592"/>
            <a:ext cx="568155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dirty="0">
                <a:solidFill>
                  <a:srgbClr val="FF0000"/>
                </a:solidFill>
              </a:rPr>
              <a:t>Significant performance and energy improvements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6F479E-A069-44D8-74F4-37BBFDAF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36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D1876B-28CC-4233-CA76-82E8AACFFB5D}"/>
              </a:ext>
            </a:extLst>
          </p:cNvPr>
          <p:cNvSpPr/>
          <p:nvPr/>
        </p:nvSpPr>
        <p:spPr>
          <a:xfrm>
            <a:off x="7782511" y="2403597"/>
            <a:ext cx="1352108" cy="3303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21A30-A6EA-466C-04E9-D941E210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1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DD2EB01-0DBC-169D-324A-52C52337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6" y="1198483"/>
            <a:ext cx="1709750" cy="1956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75438" tIns="37719" rIns="75438" bIns="37719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495"/>
              </a:spcAft>
            </a:pPr>
            <a:r>
              <a:rPr lang="en-US" altLang="en-US" sz="264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Tradeoffs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075D9D-689D-99A0-9778-5C3E8E6B2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54092"/>
              </p:ext>
            </p:extLst>
          </p:nvPr>
        </p:nvGraphicFramePr>
        <p:xfrm>
          <a:off x="608326" y="1876050"/>
          <a:ext cx="8841748" cy="46251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9203">
                  <a:extLst>
                    <a:ext uri="{9D8B030D-6E8A-4147-A177-3AD203B41FA5}">
                      <a16:colId xmlns:a16="http://schemas.microsoft.com/office/drawing/2014/main" val="3780456427"/>
                    </a:ext>
                  </a:extLst>
                </a:gridCol>
                <a:gridCol w="3998388">
                  <a:extLst>
                    <a:ext uri="{9D8B030D-6E8A-4147-A177-3AD203B41FA5}">
                      <a16:colId xmlns:a16="http://schemas.microsoft.com/office/drawing/2014/main" val="2700911246"/>
                    </a:ext>
                  </a:extLst>
                </a:gridCol>
                <a:gridCol w="4324157">
                  <a:extLst>
                    <a:ext uri="{9D8B030D-6E8A-4147-A177-3AD203B41FA5}">
                      <a16:colId xmlns:a16="http://schemas.microsoft.com/office/drawing/2014/main" val="1049433666"/>
                    </a:ext>
                  </a:extLst>
                </a:gridCol>
              </a:tblGrid>
              <a:tr h="349792">
                <a:tc>
                  <a:txBody>
                    <a:bodyPr/>
                    <a:lstStyle/>
                    <a:p>
                      <a:endParaRPr lang="en-US" sz="13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74286" marR="74286" marT="74286" marB="74286" anchor="ctr"/>
                </a:tc>
                <a:tc>
                  <a:txBody>
                    <a:bodyPr/>
                    <a:lstStyle/>
                    <a:p>
                      <a:r>
                        <a:rPr lang="en-US" sz="1300" b="1" cap="all" spc="60" dirty="0">
                          <a:solidFill>
                            <a:schemeClr val="bg1"/>
                          </a:solidFill>
                        </a:rPr>
                        <a:t>Pros</a:t>
                      </a:r>
                    </a:p>
                  </a:txBody>
                  <a:tcPr marL="74286" marR="74286" marT="74286" marB="74286" anchor="ctr"/>
                </a:tc>
                <a:tc>
                  <a:txBody>
                    <a:bodyPr/>
                    <a:lstStyle/>
                    <a:p>
                      <a:r>
                        <a:rPr lang="en-US" sz="1300" b="1" cap="all" spc="60" dirty="0">
                          <a:solidFill>
                            <a:schemeClr val="bg1"/>
                          </a:solidFill>
                        </a:rPr>
                        <a:t>Cons</a:t>
                      </a:r>
                    </a:p>
                  </a:txBody>
                  <a:tcPr marL="74286" marR="74286" marT="74286" marB="74286" anchor="ctr"/>
                </a:tc>
                <a:extLst>
                  <a:ext uri="{0D108BD9-81ED-4DB2-BD59-A6C34878D82A}">
                    <a16:rowId xmlns:a16="http://schemas.microsoft.com/office/drawing/2014/main" val="2762871665"/>
                  </a:ext>
                </a:extLst>
              </a:tr>
              <a:tr h="476275">
                <a:tc>
                  <a:txBody>
                    <a:bodyPr/>
                    <a:lstStyle/>
                    <a:p>
                      <a:pPr algn="ctr"/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RVV</a:t>
                      </a:r>
                    </a:p>
                  </a:txBody>
                  <a:tcPr marL="8323" marR="8323" marT="24311" marB="49524" anchor="ctr"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Existing solution achieving DLEN/SEW MAC/cycle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Well-defined rounding</a:t>
                      </a:r>
                    </a:p>
                  </a:txBody>
                  <a:tcPr marL="8323" marR="8323" marT="24311" marB="49524" anchor="ctr"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Does not support quad-widening or octo-widening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Scalability limited by 32 Vector Registers</a:t>
                      </a:r>
                    </a:p>
                  </a:txBody>
                  <a:tcPr marL="8323" marR="8323" marT="24311" marB="49524" anchor="ctr"/>
                </a:tc>
                <a:extLst>
                  <a:ext uri="{0D108BD9-81ED-4DB2-BD59-A6C34878D82A}">
                    <a16:rowId xmlns:a16="http://schemas.microsoft.com/office/drawing/2014/main" val="385504933"/>
                  </a:ext>
                </a:extLst>
              </a:tr>
              <a:tr h="1482377">
                <a:tc>
                  <a:txBody>
                    <a:bodyPr/>
                    <a:lstStyle/>
                    <a:p>
                      <a:pPr algn="ctr"/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RVV</a:t>
                      </a:r>
                      <a:b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b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FIP</a:t>
                      </a:r>
                    </a:p>
                  </a:txBody>
                  <a:tcPr marL="8323" marR="8323" marT="24311" marB="49524" anchor="ctr"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Supports quad-widening and octo-widening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More throughput than RVV for most configurations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May extend to mixed-precision support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No state addition to RVV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Same register renaming requirements as RVV</a:t>
                      </a:r>
                    </a:p>
                  </a:txBody>
                  <a:tcPr marL="8323" marR="8323" marT="24311" marB="49524" anchor="ctr"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Potentially different results from RVV and IME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Optimal code sequence depends on VLEN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Extra Vector Register File banking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Scalability limited by 32 Vector Registers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Format-specific sum reduction hardware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Generally lower performance and more loads than OP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VLEN ≤ 128 not supported</a:t>
                      </a:r>
                    </a:p>
                  </a:txBody>
                  <a:tcPr marL="8323" marR="8323" marT="24311" marB="49524" anchor="ctr"/>
                </a:tc>
                <a:extLst>
                  <a:ext uri="{0D108BD9-81ED-4DB2-BD59-A6C34878D82A}">
                    <a16:rowId xmlns:a16="http://schemas.microsoft.com/office/drawing/2014/main" val="2665231722"/>
                  </a:ext>
                </a:extLst>
              </a:tr>
              <a:tr h="2086038">
                <a:tc>
                  <a:txBody>
                    <a:bodyPr/>
                    <a:lstStyle/>
                    <a:p>
                      <a:pPr algn="ctr"/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AME</a:t>
                      </a:r>
                      <a:b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OP</a:t>
                      </a:r>
                    </a:p>
                  </a:txBody>
                  <a:tcPr marL="8323" marR="8323" marT="24311" marB="49524" anchor="ctr"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Supports quad-widening and octo-widening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Usually best throughput and energy efficiency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Performance/efficiency quadratic in DLEN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Accumulator bits less expensive than VRF bits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Easily scalable up by increasing accumulators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Easily scalable down by decreasing accumulators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Possible to match compute to load bandwidth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Potentially well-defined rounding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VLEN ≤ 128 supported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Efficient transpose</a:t>
                      </a:r>
                    </a:p>
                  </a:txBody>
                  <a:tcPr marL="8323" marR="8323" marT="24311" marB="49524" anchor="ctr"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Accumulators are extra state, potentially large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OoO processors either need to rename accumulators or perform outer product accumulation after commit</a:t>
                      </a:r>
                    </a:p>
                  </a:txBody>
                  <a:tcPr marL="8323" marR="8323" marT="24311" marB="49524" anchor="ctr"/>
                </a:tc>
                <a:extLst>
                  <a:ext uri="{0D108BD9-81ED-4DB2-BD59-A6C34878D82A}">
                    <a16:rowId xmlns:a16="http://schemas.microsoft.com/office/drawing/2014/main" val="87709376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C029F02-A9FB-4BE0-C4F8-AB9896A8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Comparison: RVV vs. IME Fat-Inner (FIP) vs. AME 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517F0-CABC-3542-8605-961224EA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51684-F97A-76C8-D655-97E63D32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3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0CF7-26DB-0A2B-DEEA-E30BFF5C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Earl’s Opinions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AFE94-ABAB-0D73-B710-11256810C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07E00-F286-4538-5F93-E9B3FC53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1B935-8E3E-1B31-1CDF-346AFADE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29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FDF7-9B21-9758-3961-87A422EF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IME and AME are Missing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54E5-0EC7-7349-19CF-787DF72F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IME and AME need to be running complete AI Applications, not doing MM spreadsheets</a:t>
            </a:r>
          </a:p>
          <a:p>
            <a:r>
              <a:rPr lang="en-US" dirty="0"/>
              <a:t>IME and AME don’t seem to have a focus on energy efficiency, which seems like a problem</a:t>
            </a:r>
          </a:p>
          <a:p>
            <a:r>
              <a:rPr lang="en-US" dirty="0"/>
              <a:t>IME and AME need to address memory layout issues, including transpose and inner-product packing</a:t>
            </a:r>
          </a:p>
          <a:p>
            <a:r>
              <a:rPr lang="en-US" dirty="0"/>
              <a:t>IME and AME are falling back on inner-product too readily to address widening and losing energy efficiency as a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FC43-C5F7-E376-0EF1-175BB55B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C811B-B57C-6EDA-5C54-429AB3F5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6D1088-AC3F-6A97-EA7C-D2236065C4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323240"/>
                  </p:ext>
                </p:extLst>
              </p:nvPr>
            </p:nvGraphicFramePr>
            <p:xfrm>
              <a:off x="36576" y="73164"/>
              <a:ext cx="9762427" cy="7607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672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5400">
                      <a:extLst>
                        <a:ext uri="{9D8B030D-6E8A-4147-A177-3AD203B41FA5}">
                          <a16:colId xmlns:a16="http://schemas.microsoft.com/office/drawing/2014/main" val="22652576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106363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baseline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>
                              <a:latin typeface="Helvetica" pitchFamily="2" charset="0"/>
                            </a:rPr>
                            <a:t> </a:t>
                          </a:r>
                          <a:r>
                            <a:rPr lang="en-US" sz="1600" baseline="0" dirty="0">
                              <a:latin typeface="Helvetica" pitchFamily="2" charset="0"/>
                            </a:rPr>
                            <a:t>is the inner product of row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smtClean="0">
                                  <a:latin typeface="Cambria Math" panose="02040503050406030204" pitchFamily="18" charset="0"/>
                                  <a:ea typeface="Menlo" panose="020B0609030804020204" pitchFamily="49" charset="0"/>
                                  <a:cs typeface="Menlo" panose="020B0609030804020204" pitchFamily="49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600" baseline="0" dirty="0">
                              <a:latin typeface="Helvetica" pitchFamily="2" charset="0"/>
                            </a:rPr>
                            <a:t> of A and column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aseline="0" dirty="0">
                              <a:latin typeface="Helvetica" pitchFamily="2" charset="0"/>
                            </a:rPr>
                            <a:t>of B:</a:t>
                          </a:r>
                          <a:endParaRPr lang="en-US" sz="1400" baseline="0" dirty="0">
                            <a:latin typeface="Helvetica" pitchFamily="2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b="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>
                              <a:latin typeface="Helvetica" pitchFamily="2" charset="0"/>
                            </a:rPr>
                            <a:t>Each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aseline="0" dirty="0">
                              <a:latin typeface="Helvetica" pitchFamily="2" charset="0"/>
                            </a:rPr>
                            <a:t> can be computed in parallel.</a:t>
                          </a:r>
                          <a:br>
                            <a:rPr lang="en-US" sz="1600" baseline="0" dirty="0">
                              <a:latin typeface="Helvetica" pitchFamily="2" charset="0"/>
                            </a:rPr>
                          </a:br>
                          <a:r>
                            <a:rPr lang="en-US" sz="1600" baseline="0" dirty="0">
                              <a:latin typeface="Helvetica" pitchFamily="2" charset="0"/>
                            </a:rPr>
                            <a:t>The sums to do so are generally sequential.</a:t>
                          </a: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baseline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6D1088-AC3F-6A97-EA7C-D2236065C4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323240"/>
                  </p:ext>
                </p:extLst>
              </p:nvPr>
            </p:nvGraphicFramePr>
            <p:xfrm>
              <a:off x="36576" y="73164"/>
              <a:ext cx="9762427" cy="7607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672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5400">
                      <a:extLst>
                        <a:ext uri="{9D8B030D-6E8A-4147-A177-3AD203B41FA5}">
                          <a16:colId xmlns:a16="http://schemas.microsoft.com/office/drawing/2014/main" val="22652576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106363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47826" t="-100000" r="-400000" b="-2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736" t="-100000" r="-86284" b="-110652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b="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8768" t="-131429" r="-96919" b="-627143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736" t="-352174" r="-86284" b="-854348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47826" t="-1204348" r="-400000" b="-1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9130" t="-1604348" r="-2508696" b="-9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943478" t="-1604348" r="-1304348" b="-9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A6155-6850-148F-BB9F-2ECC2DD3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DD9C1-EEE2-6F28-F134-40136A0E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54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1265-B20E-B081-86D2-56F20C72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 Should Build On RVV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7B02-B0DA-3D2E-85ED-F727D253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9951" indent="-189951"/>
            <a:r>
              <a:rPr lang="en-US" dirty="0"/>
              <a:t>RVA processors have RVV, need a high-end performance MM option</a:t>
            </a:r>
          </a:p>
          <a:p>
            <a:pPr marL="692871" lvl="1" indent="-189951"/>
            <a:r>
              <a:rPr lang="en-US" dirty="0"/>
              <a:t>IME is good, but not great – need great against other ISAs</a:t>
            </a:r>
          </a:p>
          <a:p>
            <a:pPr marL="189951" indent="-189951">
              <a:spcBef>
                <a:spcPts val="1815"/>
              </a:spcBef>
            </a:pPr>
            <a:r>
              <a:rPr lang="en-US" dirty="0"/>
              <a:t>RVV processors have or often have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dirty="0"/>
              <a:t>High-performance cache hierarchy useful for tiling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dirty="0"/>
              <a:t>Multiprocessor support</a:t>
            </a:r>
          </a:p>
          <a:p>
            <a:pPr marL="189951" indent="-189951">
              <a:spcBef>
                <a:spcPts val="1815"/>
              </a:spcBef>
            </a:pPr>
            <a:r>
              <a:rPr lang="en-US" dirty="0"/>
              <a:t>RVV provides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dirty="0"/>
              <a:t>Vector Load/Store for Outer Product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dirty="0"/>
              <a:t>Vector Operations for O(1) ratio kernels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dirty="0"/>
              <a:t>Framework for scalable ISA</a:t>
            </a:r>
          </a:p>
          <a:p>
            <a:pPr marL="189951" indent="-189951">
              <a:spcBef>
                <a:spcPts val="1815"/>
              </a:spcBef>
            </a:pPr>
            <a:r>
              <a:rPr lang="en-US" dirty="0"/>
              <a:t>RVV outer-product needs an accumulator tile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D0D6-B43C-A75D-FB82-2452111A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ED00-597A-6E82-0B73-6E3872BB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75C3-4CF3-E032-5913-82971CE4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In 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A668-37C6-CB3B-0872-44BD6DFC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Architectural state for accumulators</a:t>
            </a:r>
          </a:p>
          <a:p>
            <a:pPr>
              <a:lnSpc>
                <a:spcPct val="100000"/>
              </a:lnSpc>
              <a:spcBef>
                <a:spcPts val="2311"/>
              </a:spcBef>
            </a:pPr>
            <a:r>
              <a:rPr lang="en-US" dirty="0"/>
              <a:t>Instructions that accumulate the outer product of two vectors in an 2D tile local to the MAC units</a:t>
            </a:r>
          </a:p>
          <a:p>
            <a:pPr>
              <a:lnSpc>
                <a:spcPct val="100000"/>
              </a:lnSpc>
              <a:spcBef>
                <a:spcPts val="2311"/>
              </a:spcBef>
            </a:pPr>
            <a:r>
              <a:rPr lang="en-US" dirty="0"/>
              <a:t>Instructions to read and write by rows and columns to/from VRF</a:t>
            </a:r>
          </a:p>
          <a:p>
            <a:pPr>
              <a:lnSpc>
                <a:spcPct val="100000"/>
              </a:lnSpc>
              <a:spcBef>
                <a:spcPts val="2311"/>
              </a:spcBef>
            </a:pPr>
            <a:r>
              <a:rPr lang="en-US" dirty="0"/>
              <a:t>Instructions to support prefetching and packing tiles from A and B tiles into the LLC and L2</a:t>
            </a:r>
          </a:p>
          <a:p>
            <a:pPr>
              <a:lnSpc>
                <a:spcPct val="100000"/>
              </a:lnSpc>
              <a:spcBef>
                <a:spcPts val="2311"/>
              </a:spcBef>
            </a:pPr>
            <a:r>
              <a:rPr lang="en-US" dirty="0"/>
              <a:t>Supporting &gt;2× widening for gemv and mixed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64698-ADB9-F6E9-93BD-0D79D27A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707A-4974-34F9-95C3-069E5320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0D2-5E3F-EC14-8287-ED2702CE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Optional in 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AD31E-06AA-B2A1-A796-A61118C5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 should be based on</a:t>
            </a:r>
          </a:p>
          <a:p>
            <a:pPr lvl="1"/>
            <a:r>
              <a:rPr lang="en-US" dirty="0"/>
              <a:t>Classic Outer Product (KMAX=1);</a:t>
            </a:r>
          </a:p>
          <a:p>
            <a:pPr lvl="1"/>
            <a:r>
              <a:rPr lang="en-US" dirty="0"/>
              <a:t>Or Skinny Matrix Multiply (e.g. KMAX=4), i.e. outer products of short inner products</a:t>
            </a:r>
          </a:p>
          <a:p>
            <a:r>
              <a:rPr lang="en-US" dirty="0"/>
              <a:t>The choice should up to the implementer</a:t>
            </a:r>
          </a:p>
          <a:p>
            <a:pPr lvl="1"/>
            <a:r>
              <a:rPr lang="en-US" dirty="0"/>
              <a:t>i.e., use of the inner-product should be optional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E870-F4B0-BC9C-29CF-4E05EDB6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AF16B-4BD5-4834-4A51-797EE539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6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9DE8-62B0-D22D-8A5E-804AA616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Not Be in 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5B70-48CB-6478-4CD7-6D3E4443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storage other than accumulation tile(s)</a:t>
            </a:r>
          </a:p>
          <a:p>
            <a:pPr lvl="1"/>
            <a:r>
              <a:rPr lang="en-US" dirty="0"/>
              <a:t>Matrix Register File not useful</a:t>
            </a:r>
          </a:p>
          <a:p>
            <a:pPr lvl="2"/>
            <a:endParaRPr lang="en-US" dirty="0"/>
          </a:p>
          <a:p>
            <a:r>
              <a:rPr lang="en-US" dirty="0"/>
              <a:t>Matrix addition, etc.</a:t>
            </a:r>
          </a:p>
          <a:p>
            <a:pPr lvl="1"/>
            <a:r>
              <a:rPr lang="en-US" dirty="0"/>
              <a:t>Just use RVV, it handles these at memory bandwidth speeds just fine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49144-BFA5-D3CD-B68D-9CB7490E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B235-5709-15CA-ED57-B41D38C8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B9F3-A267-4D74-BC69-1B2EC584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BF4FC-780B-82E9-F305-74680566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Where should we spend our time?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Looking for ways to apply more MACs to other high op:data algorithms</a:t>
            </a:r>
          </a:p>
          <a:p>
            <a:pPr lvl="2">
              <a:lnSpc>
                <a:spcPct val="100000"/>
              </a:lnSpc>
            </a:pPr>
            <a:r>
              <a:rPr lang="en-US" sz="1980" dirty="0"/>
              <a:t>M×M Convolution (is im2col the best we can do?)</a:t>
            </a:r>
          </a:p>
          <a:p>
            <a:pPr lvl="2">
              <a:lnSpc>
                <a:spcPct val="100000"/>
              </a:lnSpc>
            </a:pPr>
            <a:r>
              <a:rPr lang="en-US" sz="1980" dirty="0"/>
              <a:t>Motion search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Best way to prefetch and pack tiles for caches and operand read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TGs may not have spent enough time </a:t>
            </a:r>
            <a:r>
              <a:rPr lang="en-US"/>
              <a:t>on this?</a:t>
            </a:r>
            <a:endParaRPr lang="en-US" dirty="0"/>
          </a:p>
          <a:p>
            <a:pPr>
              <a:lnSpc>
                <a:spcPct val="100000"/>
              </a:lnSpc>
              <a:spcBef>
                <a:spcPts val="2311"/>
              </a:spcBef>
            </a:pPr>
            <a:r>
              <a:rPr lang="en-US" dirty="0"/>
              <a:t>Research question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to speed up gemv — it will dominate when gemm supported by AME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gemv is memory bandwidth limited: perhaps compression?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C90E0-1C50-B430-52AA-4B910F46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28404-5D7C-022D-94DE-78C022B6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FE80442-04B3-2CCA-D390-3BB74AF63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208062"/>
                  </p:ext>
                </p:extLst>
              </p:nvPr>
            </p:nvGraphicFramePr>
            <p:xfrm>
              <a:off x="36576" y="73164"/>
              <a:ext cx="9948672" cy="76251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 rowSpan="2" gridSpan="20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000" baseline="0" dirty="0">
                              <a:latin typeface="Helvetica" pitchFamily="2" charset="0"/>
                            </a:rPr>
                            <a:t> </a:t>
                          </a:r>
                          <a:r>
                            <a:rPr lang="en-US" sz="1800" baseline="0" dirty="0">
                              <a:latin typeface="Helvetica" pitchFamily="2" charset="0"/>
                            </a:rPr>
                            <a:t>is the sum of the outer products of</a:t>
                          </a:r>
                          <a:br>
                            <a:rPr lang="en-US" sz="1800" baseline="0" dirty="0">
                              <a:latin typeface="Helvetica" pitchFamily="2" charset="0"/>
                            </a:rPr>
                          </a:br>
                          <a:r>
                            <a:rPr lang="en-US" sz="1800" baseline="0" dirty="0">
                              <a:latin typeface="Helvetica" pitchFamily="2" charset="0"/>
                            </a:rPr>
                            <a:t>column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Menlo" panose="020B0609030804020204" pitchFamily="49" charset="0"/>
                                  <a:cs typeface="Menlo" panose="020B0609030804020204" pitchFamily="49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Helvetica" pitchFamily="2" charset="0"/>
                            </a:rPr>
                            <a:t> of A and row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Helvetica" pitchFamily="2" charset="0"/>
                            </a:rPr>
                            <a:t>of B:</a:t>
                          </a:r>
                          <a:endParaRPr lang="en-US" sz="1600" baseline="0" dirty="0">
                            <a:latin typeface="Helvetica" pitchFamily="2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292608">
                    <a:tc gridSpan="20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∗,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⊗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b="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FE80442-04B3-2CCA-D390-3BB74AF63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208062"/>
                  </p:ext>
                </p:extLst>
              </p:nvPr>
            </p:nvGraphicFramePr>
            <p:xfrm>
              <a:off x="36576" y="73164"/>
              <a:ext cx="9948672" cy="76251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 rowSpan="2" gridSpan="2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95833" r="-69913" b="-105833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309944">
                    <a:tc gridSpan="20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705" t="-136232" r="-88041" b="-636232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E073C-51AF-F939-3AAE-40CD353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DDB7E-CB64-6806-9AAA-6A65A2C3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8F12-78BE-354F-AD9F-D89798E5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26E3-A6C3-8715-FBDC-2F579DD21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schoolbook MM method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← 0 to m-1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for j ← 0 to n-1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l ← 0 to k-1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← c[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* b[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r>
              <a:rPr lang="en-US" sz="2400" dirty="0"/>
              <a:t>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dirty="0"/>
              <a:t> loops can be done in six different orders</a:t>
            </a:r>
          </a:p>
          <a:p>
            <a:pPr lvl="1"/>
            <a:r>
              <a:rPr lang="en-US" sz="2400" dirty="0"/>
              <a:t>Each ordering has different characteristics</a:t>
            </a:r>
          </a:p>
          <a:p>
            <a:pPr lvl="1"/>
            <a:r>
              <a:rPr lang="en-US" sz="2400" dirty="0"/>
              <a:t>The outer two loops determine which of A, B, or C is “stationary”: i.e., </a:t>
            </a:r>
            <a:r>
              <a:rPr lang="en-US" sz="2400"/>
              <a:t>indexes unchanging </a:t>
            </a:r>
            <a:r>
              <a:rPr lang="en-US" sz="2400" dirty="0"/>
              <a:t>in the inner loop</a:t>
            </a:r>
          </a:p>
          <a:p>
            <a:pPr lvl="1"/>
            <a:r>
              <a:rPr lang="en-US" sz="2400" dirty="0"/>
              <a:t>The schoolbook method makes C stationary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dirty="0"/>
              <a:t> held in register, so load from A, load from B, MAC</a:t>
            </a:r>
          </a:p>
          <a:p>
            <a:pPr lvl="2"/>
            <a:r>
              <a:rPr lang="en-US" sz="2000" dirty="0"/>
              <a:t>Loads and stores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dirty="0"/>
              <a:t> are in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000" dirty="0"/>
              <a:t> loop, not the inner loop</a:t>
            </a:r>
          </a:p>
          <a:p>
            <a:pPr lvl="1"/>
            <a:r>
              <a:rPr lang="en-US" sz="2400" dirty="0"/>
              <a:t>Order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/>
              <a:t> makes B stationary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l,j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dirty="0"/>
              <a:t> held in register, so load from C, load from A, MAC, store C</a:t>
            </a:r>
          </a:p>
          <a:p>
            <a:pPr marL="1005840" lvl="2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0034-A6E0-F6C1-B941-2510E8D8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2832-7067-88E0-29E9-C1C755F9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3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4F73-DF3D-6EBC-3FD3-54EB37AE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Usually Made Stationary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C1854-569F-1FFD-9B50-FE075CAB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or B is stationary, references to C require load and store rather than just load</a:t>
            </a:r>
          </a:p>
          <a:p>
            <a:r>
              <a:rPr lang="en-US" dirty="0"/>
              <a:t>For AI data types C is often wider than A and B</a:t>
            </a:r>
          </a:p>
          <a:p>
            <a:pPr lvl="1"/>
            <a:r>
              <a:rPr lang="en-US" dirty="0"/>
              <a:t>e.g., FP8 A, FP8 B, FP32 C means 4 bytes to load, 4 bytes to store for C vs. 1 byte loads for A and B—an</a:t>
            </a:r>
            <a:br>
              <a:rPr lang="en-US" dirty="0"/>
            </a:br>
            <a:r>
              <a:rPr lang="en-US" dirty="0"/>
              <a:t>8:1 ratio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0B20C-02BA-48E5-80D8-22FA7775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5A24E-96F9-B261-30C5-E870F366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8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17D2-088A-B1AC-73CB-7A18CC3E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Matrix Extension TGs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588568-BAC7-430B-D52B-48FAC10A4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RISC-V Vector (RVV) provides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OPs/cycle</a:t>
                </a:r>
                <a:br>
                  <a:rPr lang="en-US" sz="2400" dirty="0"/>
                </a:br>
                <a:r>
                  <a:rPr lang="en-US" sz="2400" dirty="0"/>
                  <a:t>(i.e.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MACs/cycle)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is load bandwidth in elements per cycle</a:t>
                </a:r>
              </a:p>
              <a:p>
                <a:pPr lvl="1"/>
                <a:r>
                  <a:rPr lang="en-US" sz="2400" dirty="0"/>
                  <a:t>Performs Matrix Multiply at this rate</a:t>
                </a:r>
              </a:p>
              <a:p>
                <a:r>
                  <a:rPr lang="en-US" sz="2400" dirty="0"/>
                  <a:t>RISC-V has two Task Groups (TGs)</a:t>
                </a:r>
              </a:p>
              <a:p>
                <a:pPr lvl="1"/>
                <a:r>
                  <a:rPr lang="en-US" sz="2400" dirty="0"/>
                  <a:t>IME for instruction additions to RVV, but no new state</a:t>
                </a:r>
              </a:p>
              <a:p>
                <a:pPr lvl="2"/>
                <a:r>
                  <a:rPr lang="en-US" sz="2000" dirty="0"/>
                  <a:t>Proposals are 5-8× performance of RVV</a:t>
                </a:r>
              </a:p>
              <a:p>
                <a:pPr lvl="2"/>
                <a:r>
                  <a:rPr lang="en-US" sz="2000" dirty="0"/>
                  <a:t>Not particularly energy efficient</a:t>
                </a:r>
              </a:p>
              <a:p>
                <a:pPr lvl="1"/>
                <a:r>
                  <a:rPr lang="en-US" sz="2400" dirty="0"/>
                  <a:t>AME is open ended, targeted at higher performance</a:t>
                </a:r>
              </a:p>
              <a:p>
                <a:pPr lvl="2"/>
                <a:r>
                  <a:rPr lang="en-US" sz="2000" dirty="0"/>
                  <a:t>e.g., targeting ≥64× RVV performance (i.e., &gt;8× IME performance)</a:t>
                </a:r>
              </a:p>
              <a:p>
                <a:pPr lvl="2"/>
                <a:r>
                  <a:rPr lang="en-US" sz="2000" dirty="0"/>
                  <a:t>Energy efficiency should be another goal</a:t>
                </a:r>
              </a:p>
              <a:p>
                <a:r>
                  <a:rPr lang="en-US" sz="2400" dirty="0"/>
                  <a:t>Both target both AI and High-Performance Computing (HPC)</a:t>
                </a:r>
              </a:p>
              <a:p>
                <a:pPr lvl="1"/>
                <a:r>
                  <a:rPr lang="en-US" sz="1960" dirty="0"/>
                  <a:t>However, AI is more demanding in several ways (to be shown later)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588568-BAC7-430B-D52B-48FAC10A4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64E1-AC99-BBF7-F2A5-3ED15F96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B576E-5CA2-7C26-9A10-CE47099A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EFAA-3975-086F-6355-90249402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635E-BF75-E0ED-8275-E60CBFE6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Matrix multiplication is used in many areas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Some are small matrixes of wide numbers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Example: 3×3 for coordinate transform using FP32 or FP64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However, AI uses large matrixes, too big to fit on-chip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Data is narrow (e.g., 16, 8, 6, or 4 bits)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Much of progress in AI is going to narrower and narrower data types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More exponent bits, less precision appears most useful for AI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Issue: FP add latency (denoted Δ) typically 4, compared to 1 for integer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Issue: how to stream the matrix data from off-chip to the computation in an efficient way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Pressure for narrow data types comes from need to make streaming more efficient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Narrow data types are “widened” during computation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GPUs typically do FP32 ← FP32 + FP8 × FP8 (4× widening)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i.e. FP32 accumulation, but is this necessary (convenient for GPUs but…)?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Creates VLSI layout issues, only 2× widening supported by RVV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0DDC7-D520-457E-8D41-BC2A5D33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1E1BA-1400-5F32-3855-43B448EC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9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4734</TotalTime>
  <Words>4689</Words>
  <Application>Microsoft Macintosh PowerPoint</Application>
  <PresentationFormat>Custom</PresentationFormat>
  <Paragraphs>919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-webkit-standard</vt:lpstr>
      <vt:lpstr>Aptos</vt:lpstr>
      <vt:lpstr>Aptos Display</vt:lpstr>
      <vt:lpstr>Arial</vt:lpstr>
      <vt:lpstr>Cambria Math</vt:lpstr>
      <vt:lpstr>Courier New</vt:lpstr>
      <vt:lpstr>Helvetica</vt:lpstr>
      <vt:lpstr>Menlo</vt:lpstr>
      <vt:lpstr>Office Theme</vt:lpstr>
      <vt:lpstr>Glossary</vt:lpstr>
      <vt:lpstr>Notation</vt:lpstr>
      <vt:lpstr>Notation (continued)</vt:lpstr>
      <vt:lpstr>PowerPoint Presentation</vt:lpstr>
      <vt:lpstr>PowerPoint Presentation</vt:lpstr>
      <vt:lpstr>The Stationary Concept</vt:lpstr>
      <vt:lpstr>C Usually Made Stationary</vt:lpstr>
      <vt:lpstr>RISC-V Matrix Extension TGs</vt:lpstr>
      <vt:lpstr>Context</vt:lpstr>
      <vt:lpstr>A Few AI Data Types</vt:lpstr>
      <vt:lpstr>AI Activations and Weights</vt:lpstr>
      <vt:lpstr>Falcon 7B LLM (Hugging Face)</vt:lpstr>
      <vt:lpstr>Operation to Memory Ratios</vt:lpstr>
      <vt:lpstr>Vector vs. Matrix</vt:lpstr>
      <vt:lpstr>Matrix Multiply Implementation</vt:lpstr>
      <vt:lpstr>Solution: Matrix multiply by tiles</vt:lpstr>
      <vt:lpstr>Wide vs. Narrow (Fat vs. Skinny) vs. Full</vt:lpstr>
      <vt:lpstr>Using Memory Data Multiple Times</vt:lpstr>
      <vt:lpstr>Matrix Multiply Tiling Example</vt:lpstr>
      <vt:lpstr>Some Matrix Multiply Configurations</vt:lpstr>
      <vt:lpstr>Sharing A and B Tiles in Last Level Cache (LLC)</vt:lpstr>
      <vt:lpstr>Balanced Load/Compute for Load bandwidth V</vt:lpstr>
      <vt:lpstr>Conclusion: OP vs. Full MM</vt:lpstr>
      <vt:lpstr>Balanced Load/Compute for Load bandwidth V</vt:lpstr>
      <vt:lpstr>Opservations: OP vs. Skinny MM (OP+small inner)</vt:lpstr>
      <vt:lpstr>Conclusion: OP vs. Skinny MM (OP+small inner)</vt:lpstr>
      <vt:lpstr>Inner Product</vt:lpstr>
      <vt:lpstr>Carry-Save Adder (CSA) Tree</vt:lpstr>
      <vt:lpstr>Why Inner Product Keeps Returning</vt:lpstr>
      <vt:lpstr>Example Tile Sizes</vt:lpstr>
      <vt:lpstr>A 4×4 Outer Product Accumulator Array</vt:lpstr>
      <vt:lpstr>A 4×4 Outer Product MAC Array with 4 Accumulators per MAC</vt:lpstr>
      <vt:lpstr>VLSI Layout</vt:lpstr>
      <vt:lpstr>Vector Layout</vt:lpstr>
      <vt:lpstr>Outer Product Layout</vt:lpstr>
      <vt:lpstr>IME Fat-Inner (FIP) vs. RVV+OP for SEW=8 EEW=32</vt:lpstr>
      <vt:lpstr>Comparison: RVV vs. IME Fat-Inner (FIP) vs. AME OP</vt:lpstr>
      <vt:lpstr>Earl’s Opinions</vt:lpstr>
      <vt:lpstr>What’s IME and AME are Missing</vt:lpstr>
      <vt:lpstr>AME Should Build On RVV</vt:lpstr>
      <vt:lpstr>What Should Be In AME</vt:lpstr>
      <vt:lpstr>What Should be Optional in AME</vt:lpstr>
      <vt:lpstr>What Should Not Be in AME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Earl Killian</dc:creator>
  <cp:lastModifiedBy>Earl Killian</cp:lastModifiedBy>
  <cp:revision>208</cp:revision>
  <cp:lastPrinted>2025-03-20T23:32:36Z</cp:lastPrinted>
  <dcterms:created xsi:type="dcterms:W3CDTF">2024-10-16T07:06:03Z</dcterms:created>
  <dcterms:modified xsi:type="dcterms:W3CDTF">2025-03-28T00:25:50Z</dcterms:modified>
</cp:coreProperties>
</file>