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5" r:id="rId8"/>
    <p:sldId id="262" r:id="rId9"/>
    <p:sldId id="264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 snapToGrid="0">
      <p:cViewPr varScale="1">
        <p:scale>
          <a:sx n="104" d="100"/>
          <a:sy n="104" d="100"/>
        </p:scale>
        <p:origin x="232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69C56-991B-5865-811D-D3657F927D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CAA137-02C0-9398-E643-8C9F71DD93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F80A43-0A2C-77DD-ECC9-781A3DCE4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0655-12BC-F94D-9160-63F586A69FB5}" type="datetimeFigureOut">
              <a:rPr lang="en-US" smtClean="0"/>
              <a:t>7/28/24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84B19A-E603-9708-9D0B-3D401724D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2F3D3-E7F8-44C3-8D59-AFDEBCE3A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8DE0-98FF-1D4F-8979-449A1C82D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92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35FCB-ACF1-BA49-C9BB-AD63CA638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B46960-547F-85C8-46B7-37CB729E9B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5A137-0466-CD4D-E855-D052DC59B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0655-12BC-F94D-9160-63F586A69FB5}" type="datetimeFigureOut">
              <a:rPr lang="en-US" smtClean="0"/>
              <a:t>7/28/24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611DA-1C6C-9B08-B060-781BF7E2E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14498-AA48-B316-CC14-747CB9FC8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8DE0-98FF-1D4F-8979-449A1C82D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94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4CCB40-9747-18E6-0905-60EB0BC75D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67787-C5B4-FADE-A5D1-3D37602D3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8151D-8503-BB04-0009-435B38E3A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0655-12BC-F94D-9160-63F586A69FB5}" type="datetimeFigureOut">
              <a:rPr lang="en-US" smtClean="0"/>
              <a:t>7/28/24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FFCE2-4A6F-D8D5-0553-66000A2BB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CCAE2-E293-E8FC-F0CC-59E4C451B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8DE0-98FF-1D4F-8979-449A1C82D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101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A0D7E-FE2B-BE42-DDEB-508A27F40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74E3D-7839-DD9E-FE3C-02DB2B755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26561-C7ED-CE13-84CC-9A3FA3ECA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0655-12BC-F94D-9160-63F586A69FB5}" type="datetimeFigureOut">
              <a:rPr lang="en-US" smtClean="0"/>
              <a:t>7/28/24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B450A-6E26-D198-81D5-15B29AA48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5F019-77E0-A062-59B5-5C0246517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8DE0-98FF-1D4F-8979-449A1C82D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422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C4071-3266-C234-37C7-827BB2A8A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9A32E-22DA-B941-B74C-774E78E8F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319824-F319-C567-94C8-D917C4F1D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0655-12BC-F94D-9160-63F586A69FB5}" type="datetimeFigureOut">
              <a:rPr lang="en-US" smtClean="0"/>
              <a:t>7/28/24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0DE32-22BD-0531-ABC0-639B09741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301E6-5AE6-9624-F731-B3A6EE9B1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8DE0-98FF-1D4F-8979-449A1C82D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3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44E0-65EA-74C8-FD02-870C7B342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81F58-584D-DFCC-63D6-301ADBEE69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3E27D3-9166-2D0E-E509-0033795D2B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EAD69-6F69-A072-BB10-D99353A56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0655-12BC-F94D-9160-63F586A69FB5}" type="datetimeFigureOut">
              <a:rPr lang="en-US" smtClean="0"/>
              <a:t>7/28/24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808537-B0CA-41D6-60E3-98CD7715A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92CC8-A0AF-3EBB-C8DF-348ED1918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8DE0-98FF-1D4F-8979-449A1C82D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73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4A693-4422-173A-D9B3-B04818ED6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C6512E-C96F-5D6F-BB60-D8FAA41C4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BC2C21-FB88-4633-B62B-D6CFDACD8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AE2074-BDDE-C706-D981-301ADED520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E8282F-1EE7-749F-9A92-734CF93FC7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DF58E2-1E59-837C-22F3-6971C5B3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0655-12BC-F94D-9160-63F586A69FB5}" type="datetimeFigureOut">
              <a:rPr lang="en-US" smtClean="0"/>
              <a:t>7/28/24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708729-30ED-7589-0698-95BEF7746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7A2AB0-E93B-9332-8295-3A7C4BAF8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8DE0-98FF-1D4F-8979-449A1C82D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398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0FAE2-FEF0-F55F-185F-963FDF140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400C26-417E-7130-9E5E-241D5D06D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0655-12BC-F94D-9160-63F586A69FB5}" type="datetimeFigureOut">
              <a:rPr lang="en-US" smtClean="0"/>
              <a:t>7/28/24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7B5081-4C86-0989-3E6E-97E284256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CCE304-43DC-DF5F-1D32-ADAA12D0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8DE0-98FF-1D4F-8979-449A1C82D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43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1F748F-A38F-61D1-DDEA-104765163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0655-12BC-F94D-9160-63F586A69FB5}" type="datetimeFigureOut">
              <a:rPr lang="en-US" smtClean="0"/>
              <a:t>7/28/24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1DE68A-5C42-51FD-DCA6-5857E2DA8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BEC7BA-870E-6BAC-A65D-A0620870C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8DE0-98FF-1D4F-8979-449A1C82D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92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B782D-332E-3AA4-7C8E-F879A8834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29E66-001D-FAC5-1AA6-5BCA4B5EE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AE95F7-CF4E-1E79-17E5-92E6FA592D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A8F2F6-3116-46BF-92C2-173ADE8E8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0655-12BC-F94D-9160-63F586A69FB5}" type="datetimeFigureOut">
              <a:rPr lang="en-US" smtClean="0"/>
              <a:t>7/28/24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5EC2B8-53AD-5FEA-3ACB-B9C2234A4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75C579-0A31-B010-9131-D21B4CB7E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8DE0-98FF-1D4F-8979-449A1C82D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576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9E8EC-991D-C039-05FA-1DD0BA20C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16DCC1-148D-8CCE-E52B-D11DDB1014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97F505-0F28-ECF6-6A46-95121650E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ADAF3E-01F7-1C1F-016A-57ACC43E7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0655-12BC-F94D-9160-63F586A69FB5}" type="datetimeFigureOut">
              <a:rPr lang="en-US" smtClean="0"/>
              <a:t>7/28/24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A1176E-3E9C-40BA-3AC1-E9ECF9254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F5355-F5FC-4142-364F-934671701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8DE0-98FF-1D4F-8979-449A1C82D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754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8606CB-700D-2841-66C3-3E11366F1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0D830B-E2DD-8C34-C3F0-BCAD1AADD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71ABB-D561-0839-1F52-101D8203BB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F50655-12BC-F94D-9160-63F586A69FB5}" type="datetimeFigureOut">
              <a:rPr lang="en-US" smtClean="0"/>
              <a:t>7/28/24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12AD0-0375-4D35-E44C-BF6831EEC2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DD6D6-A6C5-34FE-D584-C8151678F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B98DE0-98FF-1D4F-8979-449A1C82D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96418-1BFA-7CE2-6462-2DAE956C1A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Energy Efficient Matrix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78361E-FABE-CD49-F150-2DC0A5F453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Proposal for RISC-V Matrix Extension(s)</a:t>
            </a:r>
          </a:p>
        </p:txBody>
      </p:sp>
    </p:spTree>
    <p:extLst>
      <p:ext uri="{BB962C8B-B14F-4D97-AF65-F5344CB8AC3E}">
        <p14:creationId xmlns:p14="http://schemas.microsoft.com/office/powerpoint/2010/main" val="2021826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10E68-357A-4B0B-1559-2F5A2F9E6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795DA-0492-F5B2-A995-FDC3C9930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analysis suggests</a:t>
            </a:r>
          </a:p>
          <a:p>
            <a:pPr lvl="1"/>
            <a:r>
              <a:rPr lang="en-US" dirty="0"/>
              <a:t>Don’t store matrixes in VRF or MRF</a:t>
            </a:r>
          </a:p>
          <a:p>
            <a:pPr lvl="1"/>
            <a:r>
              <a:rPr lang="en-US" dirty="0"/>
              <a:t>Accumulate into local </a:t>
            </a:r>
            <a:r>
              <a:rPr lang="en-US" dirty="0" err="1"/>
              <a:t>mul</a:t>
            </a:r>
            <a:r>
              <a:rPr lang="en-US" dirty="0"/>
              <a:t>/add array registers, not a distant register file</a:t>
            </a:r>
          </a:p>
          <a:p>
            <a:pPr lvl="1"/>
            <a:r>
              <a:rPr lang="en-US"/>
              <a:t>Matrix extensions should </a:t>
            </a:r>
            <a:r>
              <a:rPr lang="en-US" dirty="0"/>
              <a:t>optimize for</a:t>
            </a:r>
          </a:p>
          <a:p>
            <a:pPr lvl="2"/>
            <a:r>
              <a:rPr lang="en-US" dirty="0"/>
              <a:t>Loading vectors</a:t>
            </a:r>
          </a:p>
          <a:p>
            <a:pPr lvl="2"/>
            <a:r>
              <a:rPr lang="en-US" dirty="0"/>
              <a:t>Computing the outer product of these vectors</a:t>
            </a:r>
          </a:p>
          <a:p>
            <a:pPr lvl="2"/>
            <a:r>
              <a:rPr lang="en-US" dirty="0"/>
              <a:t>Accumulate into local storage for energy savings</a:t>
            </a:r>
          </a:p>
          <a:p>
            <a:pPr lvl="1"/>
            <a:r>
              <a:rPr lang="en-US" dirty="0"/>
              <a:t>Target a balance between load bandwidth and compute when possible</a:t>
            </a:r>
          </a:p>
          <a:p>
            <a:pPr lvl="2"/>
            <a:r>
              <a:rPr lang="en-US" dirty="0"/>
              <a:t>Maintain element reuse when compute &lt; load bandwidth for energy efficiency</a:t>
            </a:r>
          </a:p>
          <a:p>
            <a:pPr lvl="1"/>
            <a:r>
              <a:rPr lang="en-US" dirty="0"/>
              <a:t>Other additions possible but this should be the core functionality</a:t>
            </a:r>
          </a:p>
        </p:txBody>
      </p:sp>
    </p:spTree>
    <p:extLst>
      <p:ext uri="{BB962C8B-B14F-4D97-AF65-F5344CB8AC3E}">
        <p14:creationId xmlns:p14="http://schemas.microsoft.com/office/powerpoint/2010/main" val="823274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5AC2D-BD29-058C-D125-14A0D1946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9C4AD-60E9-3D06-A84C-80124555A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 may fuel significant increases in energy use</a:t>
            </a:r>
          </a:p>
          <a:p>
            <a:r>
              <a:rPr lang="en-US" dirty="0"/>
              <a:t>AI currently depends on matrix multiplication</a:t>
            </a:r>
          </a:p>
          <a:p>
            <a:pPr lvl="1"/>
            <a:r>
              <a:rPr lang="en-US" dirty="0"/>
              <a:t>(Unless </a:t>
            </a:r>
            <a:r>
              <a:rPr lang="en-US" dirty="0" err="1"/>
              <a:t>matmul</a:t>
            </a:r>
            <a:r>
              <a:rPr lang="en-US" dirty="0"/>
              <a:t>-free preprints pan out)</a:t>
            </a:r>
          </a:p>
          <a:p>
            <a:r>
              <a:rPr lang="en-US" dirty="0"/>
              <a:t>Without energy efficiency, solutions will be discarded and replaced with efficient ones</a:t>
            </a:r>
          </a:p>
          <a:p>
            <a:r>
              <a:rPr lang="en-US" dirty="0"/>
              <a:t>RISC-V should bake in energy efficiency from the start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735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33568-F69D-DAB5-DE57-1461B212C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4400"/>
          </a:xfrm>
        </p:spPr>
        <p:txBody>
          <a:bodyPr>
            <a:normAutofit/>
          </a:bodyPr>
          <a:lstStyle/>
          <a:p>
            <a:r>
              <a:rPr lang="en-US" dirty="0"/>
              <a:t>Preliminaries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C3F6F3-8D20-A513-7E1D-CC6436F1F5E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127051"/>
                <a:ext cx="7837967" cy="5582667"/>
              </a:xfrm>
            </p:spPr>
            <p:txBody>
              <a:bodyPr>
                <a:noAutofit/>
              </a:bodyPr>
              <a:lstStyle/>
              <a:p>
                <a:r>
                  <a:rPr lang="en-US" sz="1600" dirty="0"/>
                  <a:t>Problem Size N, Tile size T</a:t>
                </a:r>
              </a:p>
              <a:p>
                <a:pPr lvl="1"/>
                <a:r>
                  <a:rPr lang="en-US" sz="1600" dirty="0"/>
                  <a:t>Matrixes and Tiles can be rectangular, but complicates presentation</a:t>
                </a:r>
              </a:p>
              <a:p>
                <a:pPr lvl="1"/>
                <a:r>
                  <a:rPr lang="en-US" sz="1600" dirty="0"/>
                  <a:t>Data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/>
                  <a:t>, number of </a:t>
                </a:r>
                <a:r>
                  <a:rPr lang="en-US" sz="1600" dirty="0" err="1"/>
                  <a:t>mul</a:t>
                </a:r>
                <a:r>
                  <a:rPr lang="en-US" sz="1600" dirty="0"/>
                  <a:t>/adds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600" b="0" dirty="0"/>
                  <a:t>, Tile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b="0" dirty="0"/>
                  <a:t> computed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600" b="0" dirty="0"/>
                  <a:t> </a:t>
                </a:r>
                <a:r>
                  <a:rPr lang="en-US" sz="1600" b="0" dirty="0" err="1"/>
                  <a:t>mul</a:t>
                </a:r>
                <a:r>
                  <a:rPr lang="en-US" sz="1600" b="0" dirty="0"/>
                  <a:t>/adds</a:t>
                </a:r>
              </a:p>
              <a:p>
                <a:pPr lvl="1"/>
                <a:r>
                  <a:rPr lang="en-US" sz="1600" dirty="0"/>
                  <a:t>Parallelism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/>
                  <a:t>, full parallelism latency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US" sz="1600" dirty="0"/>
                  <a:t>, tile parallelism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/>
                  <a:t> latency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endParaRPr lang="en-US" sz="1600" dirty="0"/>
              </a:p>
              <a:p>
                <a:pPr lvl="1"/>
                <a:r>
                  <a:rPr lang="en-US" sz="1600" dirty="0"/>
                  <a:t>Data usage: each element of A used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600" dirty="0"/>
                  <a:t> times, same for B,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1600" dirty="0"/>
                  <a:t> for tiles</a:t>
                </a:r>
              </a:p>
              <a:p>
                <a:r>
                  <a:rPr lang="en-US" sz="1600" dirty="0"/>
                  <a:t>Matrix Multiply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400" dirty="0">
                    <a:latin typeface="Courier New" panose="02070309020205020404" pitchFamily="49" charset="0"/>
                  </a:rPr>
                  <a:t>for </a:t>
                </a:r>
                <a:r>
                  <a:rPr lang="en-US" sz="1400" dirty="0" err="1">
                    <a:latin typeface="Courier New" panose="02070309020205020404" pitchFamily="49" charset="0"/>
                  </a:rPr>
                  <a:t>i</a:t>
                </a:r>
                <a:r>
                  <a:rPr lang="en-US" sz="1400" dirty="0">
                    <a:latin typeface="Courier New" panose="02070309020205020404" pitchFamily="49" charset="0"/>
                  </a:rPr>
                  <a:t> ← 0 to m-1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400" dirty="0">
                    <a:latin typeface="Courier New" panose="02070309020205020404" pitchFamily="49" charset="0"/>
                  </a:rPr>
                  <a:t>  for j ← 0 to p-1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400" dirty="0">
                    <a:latin typeface="Courier New" panose="02070309020205020404" pitchFamily="49" charset="0"/>
                  </a:rPr>
                  <a:t>    for k ← 0 to n-1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400" dirty="0">
                    <a:latin typeface="Courier New" panose="02070309020205020404" pitchFamily="49" charset="0"/>
                  </a:rPr>
                  <a:t>      c[</a:t>
                </a:r>
                <a:r>
                  <a:rPr lang="en-US" sz="1400" dirty="0" err="1">
                    <a:latin typeface="Courier New" panose="02070309020205020404" pitchFamily="49" charset="0"/>
                  </a:rPr>
                  <a:t>i,j</a:t>
                </a:r>
                <a:r>
                  <a:rPr lang="en-US" sz="1400" dirty="0">
                    <a:latin typeface="Courier New" panose="02070309020205020404" pitchFamily="49" charset="0"/>
                  </a:rPr>
                  <a:t>] ← c[</a:t>
                </a:r>
                <a:r>
                  <a:rPr lang="en-US" sz="1400" dirty="0" err="1">
                    <a:latin typeface="Courier New" panose="02070309020205020404" pitchFamily="49" charset="0"/>
                  </a:rPr>
                  <a:t>i,j</a:t>
                </a:r>
                <a:r>
                  <a:rPr lang="en-US" sz="1400" dirty="0">
                    <a:latin typeface="Courier New" panose="02070309020205020404" pitchFamily="49" charset="0"/>
                  </a:rPr>
                  <a:t>] + a[</a:t>
                </a:r>
                <a:r>
                  <a:rPr lang="en-US" sz="1400" dirty="0" err="1">
                    <a:latin typeface="Courier New" panose="02070309020205020404" pitchFamily="49" charset="0"/>
                  </a:rPr>
                  <a:t>i,k</a:t>
                </a:r>
                <a:r>
                  <a:rPr lang="en-US" sz="1400" dirty="0">
                    <a:latin typeface="Courier New" panose="02070309020205020404" pitchFamily="49" charset="0"/>
                  </a:rPr>
                  <a:t>] * b[</a:t>
                </a:r>
                <a:r>
                  <a:rPr lang="en-US" sz="1400" dirty="0" err="1">
                    <a:latin typeface="Courier New" panose="02070309020205020404" pitchFamily="49" charset="0"/>
                  </a:rPr>
                  <a:t>k,j</a:t>
                </a:r>
                <a:r>
                  <a:rPr lang="en-US" sz="1400" dirty="0">
                    <a:latin typeface="Courier New" panose="02070309020205020404" pitchFamily="49" charset="0"/>
                  </a:rPr>
                  <a:t>]</a:t>
                </a:r>
                <a:r>
                  <a:rPr lang="en-US" sz="1600" dirty="0">
                    <a:latin typeface="Courier New" panose="02070309020205020404" pitchFamily="49" charset="0"/>
                  </a:rPr>
                  <a:t> </a:t>
                </a:r>
              </a:p>
              <a:p>
                <a:r>
                  <a:rPr lang="en-US" sz="1600" dirty="0"/>
                  <a:t>Matrix Multiply with accumulator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for </a:t>
                </a:r>
                <a:r>
                  <a:rPr lang="en-US" sz="1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</a:t>
                </a: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← 0 to m-1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for j ← 0 to p-1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acc ← c[</a:t>
                </a:r>
                <a:r>
                  <a:rPr lang="en-US" sz="1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i,j</a:t>
                </a: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]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for k ← 0 to n-1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acc ← acc + a[</a:t>
                </a:r>
                <a:r>
                  <a:rPr lang="en-US" sz="1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i,k</a:t>
                </a: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] * b[</a:t>
                </a:r>
                <a:r>
                  <a:rPr lang="en-US" sz="1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k,j</a:t>
                </a: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]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c[</a:t>
                </a:r>
                <a:r>
                  <a:rPr lang="en-US" sz="1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i,j</a:t>
                </a: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] ← acc</a:t>
                </a:r>
                <a:endParaRPr lang="en-US" sz="1400" dirty="0"/>
              </a:p>
              <a:p>
                <a:r>
                  <a:rPr lang="en-US" sz="1600" dirty="0"/>
                  <a:t>Tiled Matrix Multiply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for </a:t>
                </a:r>
                <a:r>
                  <a:rPr lang="en-US" sz="1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ti</a:t>
                </a: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← 0 to m-1 step TR.  // tile </a:t>
                </a:r>
                <a:r>
                  <a:rPr lang="en-US" sz="1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</a:t>
                </a:r>
                <a:endParaRPr lang="en-US" sz="14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for </a:t>
                </a:r>
                <a:r>
                  <a:rPr lang="en-US" sz="1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tj</a:t>
                </a: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← 0 to p-1 step TC // tile j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for </a:t>
                </a:r>
                <a:r>
                  <a:rPr lang="en-US" sz="1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</a:t>
                </a: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← 0 to TR-1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for j ← 0 to TC-1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  for k ← 0 to n-1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    c[</a:t>
                </a:r>
                <a:r>
                  <a:rPr lang="en-US" sz="1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ti+i,tj+j</a:t>
                </a: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] ← c[</a:t>
                </a:r>
                <a:r>
                  <a:rPr lang="en-US" sz="1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ti+i,tj+j</a:t>
                </a: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] + a[</a:t>
                </a:r>
                <a:r>
                  <a:rPr lang="en-US" sz="1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ti+i,k</a:t>
                </a: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] * b[</a:t>
                </a:r>
                <a:r>
                  <a:rPr lang="en-US" sz="1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k,tj+j</a:t>
                </a: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] </a:t>
                </a:r>
                <a:br>
                  <a:rPr lang="en-US" sz="16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</a:br>
                <a:endParaRPr lang="en-US" sz="1600" dirty="0"/>
              </a:p>
              <a:p>
                <a:endParaRPr lang="en-US" sz="1600" dirty="0"/>
              </a:p>
              <a:p>
                <a:endParaRPr lang="en-US" sz="1600" dirty="0"/>
              </a:p>
              <a:p>
                <a:pPr marL="0" indent="0">
                  <a:buNone/>
                </a:pPr>
                <a:br>
                  <a:rPr lang="en-US" sz="800" dirty="0"/>
                </a:br>
                <a:endParaRPr lang="en-US" sz="800" dirty="0"/>
              </a:p>
              <a:p>
                <a:endParaRPr lang="en-US" sz="8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C3F6F3-8D20-A513-7E1D-CC6436F1F5E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127051"/>
                <a:ext cx="7837967" cy="5582667"/>
              </a:xfrm>
              <a:blipFill>
                <a:blip r:embed="rId2"/>
                <a:stretch>
                  <a:fillRect l="-323" t="-680" b="-11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B2487F7-D63D-7619-2631-F3C28518E7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65251"/>
              </p:ext>
            </p:extLst>
          </p:nvPr>
        </p:nvGraphicFramePr>
        <p:xfrm>
          <a:off x="7304561" y="4668001"/>
          <a:ext cx="1827026" cy="17068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39307">
                  <a:extLst>
                    <a:ext uri="{9D8B030D-6E8A-4147-A177-3AD203B41FA5}">
                      <a16:colId xmlns:a16="http://schemas.microsoft.com/office/drawing/2014/main" val="4285549454"/>
                    </a:ext>
                  </a:extLst>
                </a:gridCol>
                <a:gridCol w="226817">
                  <a:extLst>
                    <a:ext uri="{9D8B030D-6E8A-4147-A177-3AD203B41FA5}">
                      <a16:colId xmlns:a16="http://schemas.microsoft.com/office/drawing/2014/main" val="1523744114"/>
                    </a:ext>
                  </a:extLst>
                </a:gridCol>
                <a:gridCol w="226817">
                  <a:extLst>
                    <a:ext uri="{9D8B030D-6E8A-4147-A177-3AD203B41FA5}">
                      <a16:colId xmlns:a16="http://schemas.microsoft.com/office/drawing/2014/main" val="2279768767"/>
                    </a:ext>
                  </a:extLst>
                </a:gridCol>
                <a:gridCol w="226817">
                  <a:extLst>
                    <a:ext uri="{9D8B030D-6E8A-4147-A177-3AD203B41FA5}">
                      <a16:colId xmlns:a16="http://schemas.microsoft.com/office/drawing/2014/main" val="3708549952"/>
                    </a:ext>
                  </a:extLst>
                </a:gridCol>
                <a:gridCol w="226817">
                  <a:extLst>
                    <a:ext uri="{9D8B030D-6E8A-4147-A177-3AD203B41FA5}">
                      <a16:colId xmlns:a16="http://schemas.microsoft.com/office/drawing/2014/main" val="2707688386"/>
                    </a:ext>
                  </a:extLst>
                </a:gridCol>
                <a:gridCol w="226817">
                  <a:extLst>
                    <a:ext uri="{9D8B030D-6E8A-4147-A177-3AD203B41FA5}">
                      <a16:colId xmlns:a16="http://schemas.microsoft.com/office/drawing/2014/main" val="2313542140"/>
                    </a:ext>
                  </a:extLst>
                </a:gridCol>
                <a:gridCol w="226817">
                  <a:extLst>
                    <a:ext uri="{9D8B030D-6E8A-4147-A177-3AD203B41FA5}">
                      <a16:colId xmlns:a16="http://schemas.microsoft.com/office/drawing/2014/main" val="3657491622"/>
                    </a:ext>
                  </a:extLst>
                </a:gridCol>
                <a:gridCol w="226817">
                  <a:extLst>
                    <a:ext uri="{9D8B030D-6E8A-4147-A177-3AD203B41FA5}">
                      <a16:colId xmlns:a16="http://schemas.microsoft.com/office/drawing/2014/main" val="241645723"/>
                    </a:ext>
                  </a:extLst>
                </a:gridCol>
              </a:tblGrid>
              <a:tr h="179020"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5750891"/>
                  </a:ext>
                </a:extLst>
              </a:tr>
              <a:tr h="179020"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37173552"/>
                  </a:ext>
                </a:extLst>
              </a:tr>
              <a:tr h="179020"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72066202"/>
                  </a:ext>
                </a:extLst>
              </a:tr>
              <a:tr h="179020"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76873574"/>
                  </a:ext>
                </a:extLst>
              </a:tr>
              <a:tr h="179020"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31617125"/>
                  </a:ext>
                </a:extLst>
              </a:tr>
              <a:tr h="179020"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0044242"/>
                  </a:ext>
                </a:extLst>
              </a:tr>
              <a:tr h="179020"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3364641"/>
                  </a:ext>
                </a:extLst>
              </a:tr>
              <a:tr h="179020"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005775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C2A8C23-53C6-FFC9-4CF1-0E1A88B30C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191892"/>
              </p:ext>
            </p:extLst>
          </p:nvPr>
        </p:nvGraphicFramePr>
        <p:xfrm>
          <a:off x="9377916" y="4668001"/>
          <a:ext cx="1975884" cy="17068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58805">
                  <a:extLst>
                    <a:ext uri="{9D8B030D-6E8A-4147-A177-3AD203B41FA5}">
                      <a16:colId xmlns:a16="http://schemas.microsoft.com/office/drawing/2014/main" val="4285549454"/>
                    </a:ext>
                  </a:extLst>
                </a:gridCol>
                <a:gridCol w="245297">
                  <a:extLst>
                    <a:ext uri="{9D8B030D-6E8A-4147-A177-3AD203B41FA5}">
                      <a16:colId xmlns:a16="http://schemas.microsoft.com/office/drawing/2014/main" val="1523744114"/>
                    </a:ext>
                  </a:extLst>
                </a:gridCol>
                <a:gridCol w="245297">
                  <a:extLst>
                    <a:ext uri="{9D8B030D-6E8A-4147-A177-3AD203B41FA5}">
                      <a16:colId xmlns:a16="http://schemas.microsoft.com/office/drawing/2014/main" val="2279768767"/>
                    </a:ext>
                  </a:extLst>
                </a:gridCol>
                <a:gridCol w="245297">
                  <a:extLst>
                    <a:ext uri="{9D8B030D-6E8A-4147-A177-3AD203B41FA5}">
                      <a16:colId xmlns:a16="http://schemas.microsoft.com/office/drawing/2014/main" val="3708549952"/>
                    </a:ext>
                  </a:extLst>
                </a:gridCol>
                <a:gridCol w="245297">
                  <a:extLst>
                    <a:ext uri="{9D8B030D-6E8A-4147-A177-3AD203B41FA5}">
                      <a16:colId xmlns:a16="http://schemas.microsoft.com/office/drawing/2014/main" val="2707688386"/>
                    </a:ext>
                  </a:extLst>
                </a:gridCol>
                <a:gridCol w="245297">
                  <a:extLst>
                    <a:ext uri="{9D8B030D-6E8A-4147-A177-3AD203B41FA5}">
                      <a16:colId xmlns:a16="http://schemas.microsoft.com/office/drawing/2014/main" val="2313542140"/>
                    </a:ext>
                  </a:extLst>
                </a:gridCol>
                <a:gridCol w="245297">
                  <a:extLst>
                    <a:ext uri="{9D8B030D-6E8A-4147-A177-3AD203B41FA5}">
                      <a16:colId xmlns:a16="http://schemas.microsoft.com/office/drawing/2014/main" val="3657491622"/>
                    </a:ext>
                  </a:extLst>
                </a:gridCol>
                <a:gridCol w="245297">
                  <a:extLst>
                    <a:ext uri="{9D8B030D-6E8A-4147-A177-3AD203B41FA5}">
                      <a16:colId xmlns:a16="http://schemas.microsoft.com/office/drawing/2014/main" val="241645723"/>
                    </a:ext>
                  </a:extLst>
                </a:gridCol>
              </a:tblGrid>
              <a:tr h="179020"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5750891"/>
                  </a:ext>
                </a:extLst>
              </a:tr>
              <a:tr h="179020"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37173552"/>
                  </a:ext>
                </a:extLst>
              </a:tr>
              <a:tr h="179020"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72066202"/>
                  </a:ext>
                </a:extLst>
              </a:tr>
              <a:tr h="179020"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76873574"/>
                  </a:ext>
                </a:extLst>
              </a:tr>
              <a:tr h="179020"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31617125"/>
                  </a:ext>
                </a:extLst>
              </a:tr>
              <a:tr h="179020"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044242"/>
                  </a:ext>
                </a:extLst>
              </a:tr>
              <a:tr h="179020"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64641"/>
                  </a:ext>
                </a:extLst>
              </a:tr>
              <a:tr h="179020"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005775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28F7874-E8D4-2E43-7541-E258D46708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890435"/>
              </p:ext>
            </p:extLst>
          </p:nvPr>
        </p:nvGraphicFramePr>
        <p:xfrm>
          <a:off x="5213485" y="4660817"/>
          <a:ext cx="1827026" cy="17068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39307">
                  <a:extLst>
                    <a:ext uri="{9D8B030D-6E8A-4147-A177-3AD203B41FA5}">
                      <a16:colId xmlns:a16="http://schemas.microsoft.com/office/drawing/2014/main" val="4285549454"/>
                    </a:ext>
                  </a:extLst>
                </a:gridCol>
                <a:gridCol w="226817">
                  <a:extLst>
                    <a:ext uri="{9D8B030D-6E8A-4147-A177-3AD203B41FA5}">
                      <a16:colId xmlns:a16="http://schemas.microsoft.com/office/drawing/2014/main" val="1523744114"/>
                    </a:ext>
                  </a:extLst>
                </a:gridCol>
                <a:gridCol w="226817">
                  <a:extLst>
                    <a:ext uri="{9D8B030D-6E8A-4147-A177-3AD203B41FA5}">
                      <a16:colId xmlns:a16="http://schemas.microsoft.com/office/drawing/2014/main" val="2279768767"/>
                    </a:ext>
                  </a:extLst>
                </a:gridCol>
                <a:gridCol w="226817">
                  <a:extLst>
                    <a:ext uri="{9D8B030D-6E8A-4147-A177-3AD203B41FA5}">
                      <a16:colId xmlns:a16="http://schemas.microsoft.com/office/drawing/2014/main" val="3708549952"/>
                    </a:ext>
                  </a:extLst>
                </a:gridCol>
                <a:gridCol w="226817">
                  <a:extLst>
                    <a:ext uri="{9D8B030D-6E8A-4147-A177-3AD203B41FA5}">
                      <a16:colId xmlns:a16="http://schemas.microsoft.com/office/drawing/2014/main" val="2707688386"/>
                    </a:ext>
                  </a:extLst>
                </a:gridCol>
                <a:gridCol w="226817">
                  <a:extLst>
                    <a:ext uri="{9D8B030D-6E8A-4147-A177-3AD203B41FA5}">
                      <a16:colId xmlns:a16="http://schemas.microsoft.com/office/drawing/2014/main" val="2313542140"/>
                    </a:ext>
                  </a:extLst>
                </a:gridCol>
                <a:gridCol w="226817">
                  <a:extLst>
                    <a:ext uri="{9D8B030D-6E8A-4147-A177-3AD203B41FA5}">
                      <a16:colId xmlns:a16="http://schemas.microsoft.com/office/drawing/2014/main" val="3657491622"/>
                    </a:ext>
                  </a:extLst>
                </a:gridCol>
                <a:gridCol w="226817">
                  <a:extLst>
                    <a:ext uri="{9D8B030D-6E8A-4147-A177-3AD203B41FA5}">
                      <a16:colId xmlns:a16="http://schemas.microsoft.com/office/drawing/2014/main" val="241645723"/>
                    </a:ext>
                  </a:extLst>
                </a:gridCol>
              </a:tblGrid>
              <a:tr h="179020"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5750891"/>
                  </a:ext>
                </a:extLst>
              </a:tr>
              <a:tr h="179020"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37173552"/>
                  </a:ext>
                </a:extLst>
              </a:tr>
              <a:tr h="179020"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72066202"/>
                  </a:ext>
                </a:extLst>
              </a:tr>
              <a:tr h="179020"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76873574"/>
                  </a:ext>
                </a:extLst>
              </a:tr>
              <a:tr h="179020"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31617125"/>
                  </a:ext>
                </a:extLst>
              </a:tr>
              <a:tr h="179020"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0044242"/>
                  </a:ext>
                </a:extLst>
              </a:tr>
              <a:tr h="179020"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3364641"/>
                  </a:ext>
                </a:extLst>
              </a:tr>
              <a:tr h="179020"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>
                        <a:latin typeface="Courier New" panose="020703090202050204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005775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88A9090-7A51-CC7F-6083-052AE219064E}"/>
              </a:ext>
            </a:extLst>
          </p:cNvPr>
          <p:cNvSpPr txBox="1"/>
          <p:nvPr/>
        </p:nvSpPr>
        <p:spPr>
          <a:xfrm>
            <a:off x="9115634" y="538321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×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4BB8CB-A4D5-7383-F251-37C9CAF17639}"/>
              </a:ext>
            </a:extLst>
          </p:cNvPr>
          <p:cNvSpPr txBox="1"/>
          <p:nvPr/>
        </p:nvSpPr>
        <p:spPr>
          <a:xfrm>
            <a:off x="7010641" y="5418121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4090057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B94EA-E333-C198-B013-208BC3F8A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4400"/>
          </a:xfrm>
        </p:spPr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F3C71-918A-4EE0-D3DF-CB39A5A8B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459"/>
            <a:ext cx="10515600" cy="5029200"/>
          </a:xfrm>
        </p:spPr>
        <p:txBody>
          <a:bodyPr>
            <a:normAutofit fontScale="8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Energy efficiency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Use load data as many times as reasonable per load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Use register file reads as many times as reasonable per access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Make storage local and small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Balancing load bandwidth and computation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Make them equally limiting when reasonable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Scalability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Expose parallelism so that implementations may exploit as much as they are willing to pay for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Cost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Exploit pipelining to save area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Keep storage proportional to benefit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Complexity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Prefer simple instructions to complex ones when other things equal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Avoid iteration in hardware when iteration in software works just as well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Provide flexibility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38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AF41C-B9AD-018C-EFD3-BA788F0CD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</p:spPr>
        <p:txBody>
          <a:bodyPr/>
          <a:lstStyle/>
          <a:p>
            <a:r>
              <a:rPr lang="en-US" dirty="0"/>
              <a:t>Balance Load and Compute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F2ACB99-3710-1254-18C6-C6088201FB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63675"/>
                <a:ext cx="10515600" cy="50292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If load bandwidth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elements/cycle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 and computing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mul</a:t>
                </a:r>
                <a:r>
                  <a:rPr lang="en-US" dirty="0"/>
                  <a:t>/adds in two cycles balances load and compute time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array of </a:t>
                </a:r>
                <a:r>
                  <a:rPr lang="en-US" dirty="0" err="1"/>
                  <a:t>mul</a:t>
                </a:r>
                <a:r>
                  <a:rPr lang="en-US" dirty="0"/>
                  <a:t>/add units accomplishes this 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≤2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Compute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r>
                  <a:rPr lang="en-US" dirty="0"/>
                  <a:t> tiles of C in parallel 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&gt;2</m:t>
                    </m:r>
                  </m:oMath>
                </a14:m>
                <a:endParaRPr lang="en-US" dirty="0"/>
              </a:p>
              <a:p>
                <a:r>
                  <a:rPr lang="en-US" dirty="0"/>
                  <a:t>Outer product method:</a:t>
                </a:r>
              </a:p>
              <a:p>
                <a:pPr lvl="1"/>
                <a:r>
                  <a:rPr lang="en-US" dirty="0"/>
                  <a:t>1 cycle load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 element vector from A to VRF</a:t>
                </a:r>
              </a:p>
              <a:p>
                <a:pPr lvl="1"/>
                <a:r>
                  <a:rPr lang="en-US" dirty="0"/>
                  <a:t>1 cycle load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 element vector from B to VRF</a:t>
                </a:r>
              </a:p>
              <a:p>
                <a:pPr lvl="1"/>
                <a:r>
                  <a:rPr lang="en-US" dirty="0"/>
                  <a:t>2 cycle outer product accumulating to C tile in ???</a:t>
                </a:r>
              </a:p>
              <a:p>
                <a:pPr lvl="1"/>
                <a:r>
                  <a:rPr lang="en-US" dirty="0"/>
                  <a:t>iterate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 times in software</a:t>
                </a:r>
              </a:p>
              <a:p>
                <a:r>
                  <a:rPr lang="en-US" dirty="0"/>
                  <a:t>Matrix method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cycle load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tile from A to MRF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cycle load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tile from B to MRF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b="0" dirty="0"/>
                  <a:t> cycle tile </a:t>
                </a:r>
                <a:r>
                  <a:rPr lang="en-US" b="0" dirty="0" err="1"/>
                  <a:t>matmul</a:t>
                </a:r>
                <a:r>
                  <a:rPr lang="en-US" b="0" dirty="0"/>
                  <a:t> accumulating to C tile in MRF, iterating in hardware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F2ACB99-3710-1254-18C6-C6088201F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63675"/>
                <a:ext cx="10515600" cy="5029200"/>
              </a:xfrm>
              <a:blipFill>
                <a:blip r:embed="rId2"/>
                <a:stretch>
                  <a:fillRect l="-965" t="-22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2257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2E836-5325-8AB2-E43A-E5FF44EB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</p:spPr>
        <p:txBody>
          <a:bodyPr/>
          <a:lstStyle/>
          <a:p>
            <a:r>
              <a:rPr lang="en-US" dirty="0"/>
              <a:t>Outer Product (OP) vs Matrix Multiply (MM)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F80D004-9CC2-BCB1-2EFB-D5AF965B76C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63675"/>
                <a:ext cx="10515600" cy="50292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Both have computational intensity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when load balanced (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Both have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 element reuse when load balanced</a:t>
                </a:r>
              </a:p>
              <a:p>
                <a:r>
                  <a:rPr lang="en-US" dirty="0"/>
                  <a:t>OP has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 VRF storage,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for C tile in ???</a:t>
                </a:r>
              </a:p>
              <a:p>
                <a:r>
                  <a:rPr lang="en-US" dirty="0"/>
                  <a:t>MM has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MRF storage, much more than OP</a:t>
                </a:r>
              </a:p>
              <a:p>
                <a:r>
                  <a:rPr lang="en-US" dirty="0"/>
                  <a:t>MM has greater complexity, OP is simpler</a:t>
                </a:r>
              </a:p>
              <a:p>
                <a:r>
                  <a:rPr lang="en-US" dirty="0"/>
                  <a:t>Question is where to store C tile for accumulation for OP</a:t>
                </a:r>
              </a:p>
              <a:p>
                <a:pPr lvl="1"/>
                <a:r>
                  <a:rPr lang="en-US" dirty="0"/>
                  <a:t>Storing C file in VRF is far from compute, high-power, high-area</a:t>
                </a:r>
              </a:p>
              <a:p>
                <a:pPr lvl="2"/>
                <a:r>
                  <a:rPr lang="en-US" dirty="0"/>
                  <a:t>VRF bits have minimum 4 read ports, 2 write ports</a:t>
                </a:r>
              </a:p>
              <a:p>
                <a:pPr lvl="2"/>
                <a:r>
                  <a:rPr lang="en-US" dirty="0"/>
                  <a:t>VRF size increases often required to store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C tile—not a good trade-off</a:t>
                </a:r>
              </a:p>
              <a:p>
                <a:pPr lvl="1"/>
                <a:r>
                  <a:rPr lang="en-US" dirty="0"/>
                  <a:t>Distributed accumulators in the </a:t>
                </a:r>
                <a:r>
                  <a:rPr lang="en-US" dirty="0" err="1"/>
                  <a:t>mul</a:t>
                </a:r>
                <a:r>
                  <a:rPr lang="en-US" dirty="0"/>
                  <a:t>/add array are local, low-power, low-area</a:t>
                </a:r>
              </a:p>
              <a:p>
                <a:pPr lvl="2"/>
                <a:r>
                  <a:rPr lang="en-US" dirty="0"/>
                  <a:t>Local accumulator bits have 1 read, 1 write port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F80D004-9CC2-BCB1-2EFB-D5AF965B76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63675"/>
                <a:ext cx="10515600" cy="5029200"/>
              </a:xfrm>
              <a:blipFill>
                <a:blip r:embed="rId2"/>
                <a:stretch>
                  <a:fillRect l="-1086" t="-1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297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C9C65-B46E-4AB3-2E12-99EB315C4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</p:spPr>
        <p:txBody>
          <a:bodyPr/>
          <a:lstStyle/>
          <a:p>
            <a:r>
              <a:rPr lang="en-US" dirty="0"/>
              <a:t>Using Memory Data Multiple Times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DA1E7E-3D88-9527-0247-81BEE80D6BA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63675"/>
                <a:ext cx="10515600" cy="5029200"/>
              </a:xfrm>
            </p:spPr>
            <p:txBody>
              <a:bodyPr/>
              <a:lstStyle/>
              <a:p>
                <a:r>
                  <a:rPr lang="en-US" dirty="0"/>
                  <a:t>An accumulation tile of T×T use each source element T times</a:t>
                </a:r>
              </a:p>
              <a:p>
                <a:r>
                  <a:rPr lang="en-US" dirty="0"/>
                  <a:t>Energy efficiency therefore wants to maximize T (fewer reloads)</a:t>
                </a:r>
              </a:p>
              <a:p>
                <a:r>
                  <a:rPr lang="en-US" dirty="0"/>
                  <a:t>Maximizing T with matrixes means 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register file storage (C, A, B)</a:t>
                </a:r>
              </a:p>
              <a:p>
                <a:r>
                  <a:rPr lang="en-US" dirty="0"/>
                  <a:t>Maximizing T with outer product means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for C only</a:t>
                </a:r>
                <a:br>
                  <a:rPr lang="en-US" dirty="0"/>
                </a:br>
                <a:r>
                  <a:rPr lang="en-US" dirty="0"/>
                  <a:t>A and B are only T element vectors</a:t>
                </a:r>
              </a:p>
              <a:p>
                <a:r>
                  <a:rPr lang="en-US" dirty="0"/>
                  <a:t>For the same number of register file bits, outer product supports larger T</a:t>
                </a:r>
              </a:p>
              <a:p>
                <a:r>
                  <a:rPr lang="en-US" dirty="0"/>
                  <a:t>Examples for 512 b/cycle load bandwidth:</a:t>
                </a:r>
                <a:br>
                  <a:rPr lang="en-US" dirty="0"/>
                </a:br>
                <a:r>
                  <a:rPr lang="en-US" dirty="0"/>
                  <a:t>64×64 int8 with int32 accumulation = 128 </a:t>
                </a:r>
                <a:r>
                  <a:rPr lang="en-US" dirty="0" err="1"/>
                  <a:t>Kib</a:t>
                </a:r>
                <a:r>
                  <a:rPr lang="en-US" dirty="0"/>
                  <a:t> (16 KiB)</a:t>
                </a:r>
                <a:br>
                  <a:rPr lang="en-US" dirty="0"/>
                </a:br>
                <a:r>
                  <a:rPr lang="en-US" dirty="0"/>
                  <a:t>64×64 fp8 with TF32 accumulation = 78 </a:t>
                </a:r>
                <a:r>
                  <a:rPr lang="en-US" dirty="0" err="1"/>
                  <a:t>Kib</a:t>
                </a:r>
                <a:r>
                  <a:rPr lang="en-US" dirty="0"/>
                  <a:t> (9.7 KiB)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DA1E7E-3D88-9527-0247-81BEE80D6B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63675"/>
                <a:ext cx="10515600" cy="5029200"/>
              </a:xfrm>
              <a:blipFill>
                <a:blip r:embed="rId2"/>
                <a:stretch>
                  <a:fillRect l="-1086" t="-2015" r="-6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7993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85C3-B86B-1C76-FB0F-795A84279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</p:spPr>
        <p:txBody>
          <a:bodyPr/>
          <a:lstStyle/>
          <a:p>
            <a:r>
              <a:rPr lang="en-US" dirty="0"/>
              <a:t>Less Compute Than Load </a:t>
            </a:r>
            <a:r>
              <a:rPr lang="en-US" dirty="0" err="1"/>
              <a:t>Bandwith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3168C72-A457-5B60-C035-60F81D4DEA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6597317"/>
              </p:ext>
            </p:extLst>
          </p:nvPr>
        </p:nvGraphicFramePr>
        <p:xfrm>
          <a:off x="838199" y="1800912"/>
          <a:ext cx="4586417" cy="111252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112520">
                  <a:extLst>
                    <a:ext uri="{9D8B030D-6E8A-4147-A177-3AD203B41FA5}">
                      <a16:colId xmlns:a16="http://schemas.microsoft.com/office/drawing/2014/main" val="619797488"/>
                    </a:ext>
                  </a:extLst>
                </a:gridCol>
                <a:gridCol w="928405">
                  <a:extLst>
                    <a:ext uri="{9D8B030D-6E8A-4147-A177-3AD203B41FA5}">
                      <a16:colId xmlns:a16="http://schemas.microsoft.com/office/drawing/2014/main" val="1567841215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2410415228"/>
                    </a:ext>
                  </a:extLst>
                </a:gridCol>
                <a:gridCol w="790833">
                  <a:extLst>
                    <a:ext uri="{9D8B030D-6E8A-4147-A177-3AD203B41FA5}">
                      <a16:colId xmlns:a16="http://schemas.microsoft.com/office/drawing/2014/main" val="3287821219"/>
                    </a:ext>
                  </a:extLst>
                </a:gridCol>
                <a:gridCol w="889686">
                  <a:extLst>
                    <a:ext uri="{9D8B030D-6E8A-4147-A177-3AD203B41FA5}">
                      <a16:colId xmlns:a16="http://schemas.microsoft.com/office/drawing/2014/main" val="9843932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Load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661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32×16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16×8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8×4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4×2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835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64×32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32×16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16×8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8×4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95633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D3BA498-312C-0482-3C09-D9163B6FD026}"/>
                  </a:ext>
                </a:extLst>
              </p:cNvPr>
              <p:cNvSpPr txBox="1"/>
              <p:nvPr/>
            </p:nvSpPr>
            <p:spPr>
              <a:xfrm>
                <a:off x="838200" y="1458097"/>
                <a:ext cx="27188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≤2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mul</a:t>
                </a:r>
                <a:r>
                  <a:rPr lang="en-US" dirty="0"/>
                  <a:t>/add array sizes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D3BA498-312C-0482-3C09-D9163B6FD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458097"/>
                <a:ext cx="2718886" cy="369332"/>
              </a:xfrm>
              <a:prstGeom prst="rect">
                <a:avLst/>
              </a:prstGeom>
              <a:blipFill>
                <a:blip r:embed="rId2"/>
                <a:stretch>
                  <a:fillRect t="-6667" r="-93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6633B5F2-BAF9-F68E-E7DD-BE23B7CA96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1639203"/>
              </p:ext>
            </p:extLst>
          </p:nvPr>
        </p:nvGraphicFramePr>
        <p:xfrm>
          <a:off x="5772665" y="1797738"/>
          <a:ext cx="5101282" cy="111252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159477">
                  <a:extLst>
                    <a:ext uri="{9D8B030D-6E8A-4147-A177-3AD203B41FA5}">
                      <a16:colId xmlns:a16="http://schemas.microsoft.com/office/drawing/2014/main" val="619797488"/>
                    </a:ext>
                  </a:extLst>
                </a:gridCol>
                <a:gridCol w="988540">
                  <a:extLst>
                    <a:ext uri="{9D8B030D-6E8A-4147-A177-3AD203B41FA5}">
                      <a16:colId xmlns:a16="http://schemas.microsoft.com/office/drawing/2014/main" val="1567841215"/>
                    </a:ext>
                  </a:extLst>
                </a:gridCol>
                <a:gridCol w="1000898">
                  <a:extLst>
                    <a:ext uri="{9D8B030D-6E8A-4147-A177-3AD203B41FA5}">
                      <a16:colId xmlns:a16="http://schemas.microsoft.com/office/drawing/2014/main" val="241041522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287821219"/>
                    </a:ext>
                  </a:extLst>
                </a:gridCol>
                <a:gridCol w="1037967">
                  <a:extLst>
                    <a:ext uri="{9D8B030D-6E8A-4147-A177-3AD203B41FA5}">
                      <a16:colId xmlns:a16="http://schemas.microsoft.com/office/drawing/2014/main" val="9843932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Load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661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64×16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32×8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16×4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8×2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835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128×32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64×16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32×8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16×4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95633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DB04917-6BA4-DA5A-CA10-3B96A10DC434}"/>
                  </a:ext>
                </a:extLst>
              </p:cNvPr>
              <p:cNvSpPr txBox="1"/>
              <p:nvPr/>
            </p:nvSpPr>
            <p:spPr>
              <a:xfrm>
                <a:off x="5772665" y="1458097"/>
                <a:ext cx="27188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mul</a:t>
                </a:r>
                <a:r>
                  <a:rPr lang="en-US" dirty="0"/>
                  <a:t>/add array sizes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DB04917-6BA4-DA5A-CA10-3B96A10DC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665" y="1458097"/>
                <a:ext cx="2718886" cy="369332"/>
              </a:xfrm>
              <a:prstGeom prst="rect">
                <a:avLst/>
              </a:prstGeom>
              <a:blipFill>
                <a:blip r:embed="rId3"/>
                <a:stretch>
                  <a:fillRect t="-6667" r="-93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C795261-CEEA-AA7D-1BE7-B907984F9E29}"/>
                  </a:ext>
                </a:extLst>
              </p:cNvPr>
              <p:cNvSpPr txBox="1"/>
              <p:nvPr/>
            </p:nvSpPr>
            <p:spPr>
              <a:xfrm>
                <a:off x="838199" y="3175686"/>
                <a:ext cx="10665942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If these </a:t>
                </a:r>
                <a:r>
                  <a:rPr lang="en-US" sz="2000" dirty="0" err="1"/>
                  <a:t>mul</a:t>
                </a:r>
                <a:r>
                  <a:rPr lang="en-US" sz="2000" dirty="0"/>
                  <a:t>/add arrays are too large, compute will be slower than loads.</a:t>
                </a:r>
              </a:p>
              <a:p>
                <a:r>
                  <a:rPr lang="en-US" sz="2000" dirty="0"/>
                  <a:t>Example: load 512b/cycle, TF32 + BF16×BF16,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sz="2000" b="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Balanced needs 512 </a:t>
                </a:r>
                <a:r>
                  <a:rPr lang="en-US" sz="2000" dirty="0" err="1"/>
                  <a:t>mul</a:t>
                </a:r>
                <a:r>
                  <a:rPr lang="en-US" sz="2000" dirty="0"/>
                  <a:t>/adds to compute one 32×32 tile every 2 cycles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If only 128 </a:t>
                </a:r>
                <a:r>
                  <a:rPr lang="en-US" sz="2000" dirty="0" err="1"/>
                  <a:t>mul</a:t>
                </a:r>
                <a:r>
                  <a:rPr lang="en-US" sz="2000" dirty="0"/>
                  <a:t>/add possible? Clearly 4× slower, but the method matters: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OP: load 32-element vectors, use 16×8 </a:t>
                </a:r>
                <a:r>
                  <a:rPr lang="en-US" sz="2000" dirty="0" err="1"/>
                  <a:t>mul</a:t>
                </a:r>
                <a:r>
                  <a:rPr lang="en-US" sz="2000" dirty="0"/>
                  <a:t>/add array 8 times into 32×32 accumulators</a:t>
                </a:r>
                <a:br>
                  <a:rPr lang="en-US" sz="2000" dirty="0"/>
                </a:br>
                <a:r>
                  <a:rPr lang="en-US" sz="2000" dirty="0"/>
                  <a:t>each element used 32 times ⇒ high energy efficiency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MM: load 16×16 tiles (16 cycles), use 16×8 </a:t>
                </a:r>
                <a:r>
                  <a:rPr lang="en-US" sz="2000" dirty="0" err="1"/>
                  <a:t>mul</a:t>
                </a:r>
                <a:r>
                  <a:rPr lang="en-US" sz="2000" dirty="0"/>
                  <a:t>/add array 32 times into 16×16 MRF accumulation tile, each element used 16 times times ⇒ lower energy efficiency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Comparison: OP is simpler, better </a:t>
                </a:r>
                <a:r>
                  <a:rPr lang="en-US" sz="2000"/>
                  <a:t>energy efficiency</a:t>
                </a:r>
                <a:endParaRPr lang="en-US" sz="2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OP wins in balanced, wins more when sub-bandwidth compute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C795261-CEEA-AA7D-1BE7-B907984F9E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3175686"/>
                <a:ext cx="10665942" cy="3170099"/>
              </a:xfrm>
              <a:prstGeom prst="rect">
                <a:avLst/>
              </a:prstGeom>
              <a:blipFill>
                <a:blip r:embed="rId4"/>
                <a:stretch>
                  <a:fillRect l="-595" t="-1200" b="-2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2812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D5D24-25C4-752A-9EBF-8A9B2AA0A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</p:spPr>
        <p:txBody>
          <a:bodyPr/>
          <a:lstStyle/>
          <a:p>
            <a:r>
              <a:rPr lang="en-US" dirty="0"/>
              <a:t>Proposed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B642B-5584-D518-30A6-D71C9EB61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675"/>
            <a:ext cx="10515600" cy="5029200"/>
          </a:xfrm>
        </p:spPr>
        <p:txBody>
          <a:bodyPr>
            <a:normAutofit fontScale="55000" lnSpcReduction="20000"/>
          </a:bodyPr>
          <a:lstStyle/>
          <a:p>
            <a:pPr marL="285750" indent="-285750"/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msetcli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rd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, rs1,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vtypei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sets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VL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based on the number of columns specified in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rs1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that can be processed by the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v*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outer.vv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instructions and returns this value to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rd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.</a:t>
            </a:r>
          </a:p>
          <a:p>
            <a:pPr marL="285750" indent="-285750"/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msetrli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rd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, rs1,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vtypei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sets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VL2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based on the number of rows specified in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rs1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that can be processed by the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v*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outer.vv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instructions and returns this value to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rd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.</a:t>
            </a:r>
          </a:p>
          <a:p>
            <a:pPr marL="285750" indent="-285750"/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vwouter.vv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 vs1, vs2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performs an integer widening outer product (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acc ← acc +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outerproduct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(vs1, vs2)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) for the current settings of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SEW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,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VL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, and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VL2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. Only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VL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columns and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VL2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rows of the accumulators are modified.</a:t>
            </a:r>
          </a:p>
          <a:p>
            <a:pPr marL="285750" indent="-285750"/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vfouter.vv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 vs1, vs2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performs a floating-pointer outer product (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acc ← acc +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outerproduct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(vs1, vs2)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) for the current settings of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SEW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,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VL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, and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VL2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. Only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VL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columns and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VL2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rows of the accumulators are modified.</a:t>
            </a:r>
          </a:p>
          <a:p>
            <a:pPr marL="285750" indent="-285750"/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vracc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, rs1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reads the row of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acc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selected by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rs1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and writes this to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in the integer format selected by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SEW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using the length specified by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VL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. This transfer may involve some format conversion from the internal accumulator format to the specified integer format.</a:t>
            </a:r>
          </a:p>
          <a:p>
            <a:pPr marL="285750" indent="-285750"/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vfracc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, rs1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reads the row of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acc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selected by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rs1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and writes this to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in the floating-point format selected by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SEW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using the length specified by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VL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. This transfer may involve some format conversion from the internal accumulator format to the specified integer format.</a:t>
            </a:r>
          </a:p>
          <a:p>
            <a:pPr marL="285750" indent="-285750"/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vrracc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, rs1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reads the raw format row of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acc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selected by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rs1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and writes this to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as bytes as determined by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acccolb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.</a:t>
            </a:r>
          </a:p>
          <a:p>
            <a:pPr marL="285750" indent="-285750"/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vwacc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 rs1, vs2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writes the row of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acc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selected by by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rs1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from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vs2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in the integer format selected by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SEW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using the length specified by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VL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. This transfer may involve some format conversion to the internal accumulator format from the specified integer format.</a:t>
            </a:r>
          </a:p>
          <a:p>
            <a:pPr marL="285750" indent="-285750"/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vfwacc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 rs1, vs2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writes the row of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acc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selected by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rs1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from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in the floating-point format selected by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SEW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using the length specified by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VL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. This transfer may involve some format conversion to the internal accumulator format from the specified integer format.</a:t>
            </a:r>
          </a:p>
          <a:p>
            <a:pPr marL="285750" indent="-285750"/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vrwacc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 rs1, vs2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writes the raw format row of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acc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selected by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rs1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from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vs2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 as bytes as determined by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acccolb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webkit-standard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0007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</TotalTime>
  <Words>1493</Words>
  <Application>Microsoft Macintosh PowerPoint</Application>
  <PresentationFormat>Widescreen</PresentationFormat>
  <Paragraphs>149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-webkit-standard</vt:lpstr>
      <vt:lpstr>Aptos</vt:lpstr>
      <vt:lpstr>Aptos Display</vt:lpstr>
      <vt:lpstr>Arial</vt:lpstr>
      <vt:lpstr>Cambria Math</vt:lpstr>
      <vt:lpstr>Courier New</vt:lpstr>
      <vt:lpstr>Helvetica</vt:lpstr>
      <vt:lpstr>Office Theme</vt:lpstr>
      <vt:lpstr>Energy Efficient Matrix</vt:lpstr>
      <vt:lpstr>Claim</vt:lpstr>
      <vt:lpstr>Preliminaries</vt:lpstr>
      <vt:lpstr>Goals</vt:lpstr>
      <vt:lpstr>Balance Load and Compute</vt:lpstr>
      <vt:lpstr>Outer Product (OP) vs Matrix Multiply (MM)</vt:lpstr>
      <vt:lpstr>Using Memory Data Multiple Times</vt:lpstr>
      <vt:lpstr>Less Compute Than Load Bandwith</vt:lpstr>
      <vt:lpstr>Proposed Instructions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Earl Killian</dc:creator>
  <cp:lastModifiedBy>Earl Killian</cp:lastModifiedBy>
  <cp:revision>24</cp:revision>
  <dcterms:created xsi:type="dcterms:W3CDTF">2024-07-28T14:11:41Z</dcterms:created>
  <dcterms:modified xsi:type="dcterms:W3CDTF">2024-07-29T14:40:07Z</dcterms:modified>
</cp:coreProperties>
</file>