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sldIdLst>
    <p:sldId id="320" r:id="rId2"/>
    <p:sldId id="291" r:id="rId3"/>
    <p:sldId id="308" r:id="rId4"/>
    <p:sldId id="260" r:id="rId5"/>
    <p:sldId id="314" r:id="rId6"/>
    <p:sldId id="263" r:id="rId7"/>
    <p:sldId id="290" r:id="rId8"/>
    <p:sldId id="305" r:id="rId9"/>
    <p:sldId id="329" r:id="rId10"/>
    <p:sldId id="330" r:id="rId11"/>
    <p:sldId id="327" r:id="rId12"/>
    <p:sldId id="284" r:id="rId13"/>
    <p:sldId id="279" r:id="rId14"/>
    <p:sldId id="287" r:id="rId15"/>
    <p:sldId id="310" r:id="rId16"/>
    <p:sldId id="299" r:id="rId17"/>
    <p:sldId id="315" r:id="rId18"/>
    <p:sldId id="316" r:id="rId19"/>
    <p:sldId id="321" r:id="rId20"/>
    <p:sldId id="322" r:id="rId21"/>
    <p:sldId id="323" r:id="rId22"/>
    <p:sldId id="317" r:id="rId23"/>
    <p:sldId id="304" r:id="rId24"/>
    <p:sldId id="319" r:id="rId25"/>
    <p:sldId id="298" r:id="rId26"/>
    <p:sldId id="295" r:id="rId27"/>
    <p:sldId id="289" r:id="rId28"/>
    <p:sldId id="324" r:id="rId29"/>
    <p:sldId id="318" r:id="rId30"/>
    <p:sldId id="297" r:id="rId31"/>
    <p:sldId id="332" r:id="rId32"/>
    <p:sldId id="293" r:id="rId33"/>
    <p:sldId id="326" r:id="rId34"/>
    <p:sldId id="267" r:id="rId35"/>
    <p:sldId id="300" r:id="rId36"/>
    <p:sldId id="269" r:id="rId37"/>
    <p:sldId id="275" r:id="rId38"/>
    <p:sldId id="325" r:id="rId39"/>
    <p:sldId id="331" r:id="rId40"/>
    <p:sldId id="278" r:id="rId41"/>
    <p:sldId id="282" r:id="rId42"/>
    <p:sldId id="257" r:id="rId43"/>
    <p:sldId id="258" r:id="rId44"/>
    <p:sldId id="306" r:id="rId45"/>
    <p:sldId id="307" r:id="rId46"/>
    <p:sldId id="296" r:id="rId47"/>
    <p:sldId id="312" r:id="rId48"/>
    <p:sldId id="313" r:id="rId49"/>
    <p:sldId id="311" r:id="rId50"/>
    <p:sldId id="261" r:id="rId51"/>
    <p:sldId id="303" r:id="rId52"/>
    <p:sldId id="262" r:id="rId53"/>
    <p:sldId id="288" r:id="rId54"/>
    <p:sldId id="265" r:id="rId55"/>
    <p:sldId id="286" r:id="rId56"/>
    <p:sldId id="272" r:id="rId57"/>
    <p:sldId id="309" r:id="rId58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0"/>
    <a:srgbClr val="FFC0C0"/>
    <a:srgbClr val="C0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39"/>
    <p:restoredTop sz="93904"/>
  </p:normalViewPr>
  <p:slideViewPr>
    <p:cSldViewPr snapToGrid="0">
      <p:cViewPr varScale="1">
        <p:scale>
          <a:sx n="93" d="100"/>
          <a:sy n="93" d="100"/>
        </p:scale>
        <p:origin x="188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0F4DA-AB03-F444-8245-C7EA897ED916}" type="datetimeFigureOut">
              <a:rPr lang="en-US" smtClean="0"/>
              <a:t>4/25/25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E9CE4-37E2-B548-948D-0C58355814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1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E9CE4-37E2-B548-948D-0C583558148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4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E9CE4-37E2-B548-948D-0C583558148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4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09B-EBEE-4847-B1CA-788CDEE38DAA}" type="datetime1">
              <a:rPr lang="en-US" smtClean="0"/>
              <a:t>4/25/25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8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E2D1-2447-C64E-B63C-289E2313D0D8}" type="datetime1">
              <a:rPr lang="en-US" smtClean="0"/>
              <a:t>4/25/25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0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75BF-0FD9-E54F-BD57-87C32C7CCA24}" type="datetime1">
              <a:rPr lang="en-US" smtClean="0"/>
              <a:t>4/25/25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6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86800" cy="9182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478844"/>
            <a:ext cx="8686800" cy="55767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CB40-1850-C94E-810B-CE94E412A038}" type="datetime1">
              <a:rPr lang="en-US" smtClean="0"/>
              <a:t>4/25/25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6695-3E39-684F-B851-37CCD3289813}" type="datetime1">
              <a:rPr lang="en-US" smtClean="0"/>
              <a:t>4/25/25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3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86800" cy="9182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481328"/>
            <a:ext cx="4279392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481328"/>
            <a:ext cx="42748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37BA-79D1-7E4A-B371-A808A76861E7}" type="datetime1">
              <a:rPr lang="en-US" smtClean="0"/>
              <a:t>4/25/25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8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1"/>
            <a:ext cx="8686800" cy="914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A3B1-8601-4D41-A3FC-7567A873967E}" type="datetime1">
              <a:rPr lang="en-US" smtClean="0"/>
              <a:t>4/25/25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86800" cy="9182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B264-0C45-3249-BABC-96007054A14C}" type="datetime1">
              <a:rPr lang="en-US" smtClean="0"/>
              <a:t>4/25/25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4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9AE4-335A-7848-82B0-EF4D1F23734E}" type="datetime1">
              <a:rPr lang="en-US" smtClean="0"/>
              <a:t>4/25/25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DEFD-7F94-0948-8801-07B1D0E7910E}" type="datetime1">
              <a:rPr lang="en-US" smtClean="0"/>
              <a:t>4/25/25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9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20B9-4118-6844-8320-5A1A2CD9BE6D}" type="datetime1">
              <a:rPr lang="en-US" smtClean="0"/>
              <a:t>4/25/25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7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86800" cy="918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481328"/>
            <a:ext cx="86868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DCFBE-C5BE-D343-ABED-3FBDBE05486E}" type="datetime1">
              <a:rPr lang="en-US" smtClean="0"/>
              <a:t>4/25/25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5F2C18-BADF-BC46-9339-28A1BCBF9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9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FB59-9AC4-F4DC-6329-7F7B34A1B8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Analytic Considerations for 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26B59-3017-50AA-2994-A513C100B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Earl Killian</a:t>
            </a:r>
            <a:br>
              <a:rPr lang="en-US"/>
            </a:br>
            <a:r>
              <a:rPr lang="en-US"/>
              <a:t>2025-04-15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8260B-8980-2C6D-DAD0-9F2E38F9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4E670-88BD-5CDF-BA5D-3136B312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4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6FDBC-42A5-E1DD-9FC1-367CAC97B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C085-0B92-A4BE-FCCD-E008427F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Memory Data Multiple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83DEB-C4E4-AF96-AD63-7AD908DBC8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/>
                  <a:t>An C tile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Outer Product uses each source element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times</a:t>
                </a:r>
              </a:p>
              <a:p>
                <a:pPr lvl="1"/>
                <a:r>
                  <a:rPr lang="en-US" sz="1800" dirty="0"/>
                  <a:t>Reduces cache/memory references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lvl="1"/>
                <a:r>
                  <a:rPr lang="en-US" sz="1800" dirty="0"/>
                  <a:t>Requires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 storage (e.g., accumulators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800" dirty="0"/>
                  <a:t> wider than source elements)</a:t>
                </a:r>
              </a:p>
              <a:p>
                <a:r>
                  <a:rPr lang="en-US" sz="2000" dirty="0"/>
                  <a:t>Energy efficiency therefore wants to maximize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(fewer reloads)</a:t>
                </a:r>
              </a:p>
              <a:p>
                <a:r>
                  <a:rPr lang="en-US" sz="2000" dirty="0"/>
                  <a:t>Desirable to balance load and compute cycles—requires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/Δ) MACs</a:t>
                </a:r>
              </a:p>
              <a:p>
                <a:pPr lvl="1"/>
                <a:r>
                  <a:rPr lang="en-US" sz="1800" dirty="0"/>
                  <a:t>Cost considerations want to minimize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wastes memory bandwidth (at least for natural layout)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are good choices</a:t>
                </a:r>
              </a:p>
              <a:p>
                <a:pPr lvl="1"/>
                <a:r>
                  <a:rPr lang="en-US" sz="1800" dirty="0"/>
                  <a:t>Powers of two most practical, so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1800" dirty="0"/>
                  <a:t> load cycles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MACs/c</a:t>
                </a:r>
              </a:p>
              <a:p>
                <a:pPr lvl="1"/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/>
                  <a:t> MAC array;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 MAC array</a:t>
                </a:r>
              </a:p>
              <a:p>
                <a:r>
                  <a:rPr lang="en-US" sz="2000" dirty="0"/>
                  <a:t>Maximizing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with Full MM means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register file storage (C, A, B)</a:t>
                </a:r>
              </a:p>
              <a:p>
                <a:r>
                  <a:rPr lang="en-US" sz="2000" dirty="0"/>
                  <a:t>Maximizing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with Outer Product means only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 storage for C tile</a:t>
                </a:r>
              </a:p>
              <a:p>
                <a:r>
                  <a:rPr lang="en-US" sz="2000" dirty="0"/>
                  <a:t>For the same number of register file bits, outer product supports larger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83DEB-C4E4-AF96-AD63-7AD908DBC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4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BB3A6-56D0-0927-D066-B0E3DDB6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0872E-BB61-D6C8-FA6C-9BA8368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5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9A9A2-9B77-2D73-D02B-117DD705D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5007-B8F1-BB6C-53DE-2D15366D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Tiled Matrix Multiply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425CA-79F0-4D19-C162-8B47A85F9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Minimum time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/>
                  <a:t> for same FP rounding</a:t>
                </a:r>
              </a:p>
              <a:p>
                <a:pPr lvl="1"/>
                <a:r>
                  <a:rPr lang="en-US" sz="2200" dirty="0"/>
                  <a:t>For data in registers</a:t>
                </a:r>
              </a:p>
              <a:p>
                <a:pPr lvl="1"/>
                <a:r>
                  <a:rPr lang="en-US" sz="2200" dirty="0"/>
                  <a:t>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 achieved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200" dirty="0"/>
                  <a:t> pipelined MACs</a:t>
                </a:r>
              </a:p>
              <a:p>
                <a:pPr lvl="1"/>
                <a:r>
                  <a:rPr lang="en-US" sz="2200" dirty="0"/>
                  <a:t>Integer theoretically 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200" dirty="0"/>
                  <a:t> but not practical for large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FP rounding might be flexible, or not—how to decide?</a:t>
                </a:r>
              </a:p>
              <a:p>
                <a:r>
                  <a:rPr lang="en-US" sz="2400" dirty="0"/>
                  <a:t>Abandon same FP rounding to speed MM?</a:t>
                </a:r>
              </a:p>
              <a:p>
                <a:pPr lvl="1"/>
                <a:r>
                  <a:rPr lang="en-US" sz="2200" dirty="0"/>
                  <a:t>Larger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vs.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/>
              </a:p>
              <a:p>
                <a:pPr lvl="2"/>
                <a:r>
                  <a:rPr lang="en-US" dirty="0"/>
                  <a:t>Doubling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gives 4× in OPs/cycle, doubles energy efficiency</a:t>
                </a:r>
              </a:p>
              <a:p>
                <a:pPr lvl="2"/>
                <a:r>
                  <a:rPr lang="en-US" dirty="0"/>
                  <a:t>Special inner product potential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OPs/c improvement</a:t>
                </a:r>
              </a:p>
              <a:p>
                <a:pPr lvl="3"/>
                <a:r>
                  <a:rPr lang="en-US" sz="2200" dirty="0"/>
                  <a:t>Should balance with memory bandwidth</a:t>
                </a:r>
              </a:p>
              <a:p>
                <a:pPr lvl="3"/>
                <a:r>
                  <a:rPr lang="en-US" sz="2200" dirty="0"/>
                  <a:t>Doesn’t improve energy efficiency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425CA-79F0-4D19-C162-8B47A85F9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6" t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051E0-A59F-8B84-FD2A-51934659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FDEBC-00D9-5DC1-12F4-2A89333D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6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E979-3209-62C0-585E-5D63B446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vs.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2947-186A-45DA-2817-B402FE020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Vector ISAs provide O(1) ops:data ratio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Most vector implementations provide 2:1 ops to load/store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Matched to Level 1 and Level 2 BLAS </a:t>
            </a:r>
            <a:r>
              <a:rPr lang="en-US" sz="2200" b="1" i="1" dirty="0"/>
              <a:t>and</a:t>
            </a:r>
            <a:r>
              <a:rPr lang="en-US" sz="2200" dirty="0"/>
              <a:t> many matrix operations (e.g., addition, scaling)</a:t>
            </a:r>
          </a:p>
          <a:p>
            <a:pPr>
              <a:lnSpc>
                <a:spcPct val="100000"/>
              </a:lnSpc>
              <a:spcBef>
                <a:spcPts val="1320"/>
              </a:spcBef>
            </a:pPr>
            <a:r>
              <a:rPr lang="en-US" sz="2600" dirty="0"/>
              <a:t>Matrix can outperform Vector by using more MAC units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Only useful for algorithms with high op to load/store ratios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More MACs irrelevant for gemv—time spent waiting for memory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For algorithms that benefit, each value loaded used many times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Target Level 3 BLAS, e.g., matrix multiply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M×M convolution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Motion search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Matrix operations for algorithms with small ratios </a:t>
            </a:r>
            <a:r>
              <a:rPr lang="en-US" sz="2200" b="1" dirty="0"/>
              <a:t>are not useful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Elementwise operations not improved, just add latency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Examples: matrix addition, Hadamard product, scaling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B89B5-A0F9-A5F7-5FA2-54256CE1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6E713-164D-B0C3-C2BD-B829BF1E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3C11E-7422-9F29-02BA-D1B4FC1E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D8ED3-3C6A-01CE-A573-E85413C51E2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34778" y="734291"/>
            <a:ext cx="6464640" cy="64695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016C793-3B3C-67BE-6B97-6B251B9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15" y="1175751"/>
            <a:ext cx="2631529" cy="4841911"/>
          </a:xfrm>
        </p:spPr>
        <p:txBody>
          <a:bodyPr>
            <a:normAutofit/>
          </a:bodyPr>
          <a:lstStyle/>
          <a:p>
            <a:r>
              <a:rPr lang="en-US" sz="3600" dirty="0"/>
              <a:t>A 4×4 Outer Product Accumulator Array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8B966-6234-4519-6258-66F7A4CC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1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7CD10-8BC5-AFEF-F1AF-1043A7DE9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BC3E9-15A2-0AF9-192D-85DFB96D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8">
                <a:extLst>
                  <a:ext uri="{FF2B5EF4-FFF2-40B4-BE49-F238E27FC236}">
                    <a16:creationId xmlns:a16="http://schemas.microsoft.com/office/drawing/2014/main" id="{05060604-4CBC-9DCE-F45D-B54E8DEFD1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0215" y="1175751"/>
                <a:ext cx="2783930" cy="48419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4×4 Outer Product MAC Array with 4 Accumulators per MAC</a:t>
                </a:r>
                <a:br>
                  <a:rPr lang="en-US" dirty="0"/>
                </a:b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9" name="Title 8">
                <a:extLst>
                  <a:ext uri="{FF2B5EF4-FFF2-40B4-BE49-F238E27FC236}">
                    <a16:creationId xmlns:a16="http://schemas.microsoft.com/office/drawing/2014/main" id="{05060604-4CBC-9DCE-F45D-B54E8DEFD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0215" y="1175751"/>
                <a:ext cx="2783930" cy="4841911"/>
              </a:xfrm>
              <a:blipFill>
                <a:blip r:embed="rId2"/>
                <a:stretch>
                  <a:fillRect l="-6335" r="-9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B0E1459-C7BB-18DE-538D-6FAB0197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024128"/>
            <a:ext cx="6172200" cy="640310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4626E-F13E-AAF3-2770-FAE1668B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6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78A906-5CC6-0202-2A40-1B8C815532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Balanced Load/Compute for Load bandwidth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878A906-5CC6-0202-2A40-1B8C81553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85CB4A7-D4AB-7432-8C2E-584A19626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739128"/>
            <a:ext cx="8686800" cy="413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Full MM same performance and intensity as OP, more storage, iteration in hardware vs. software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225DB-5AA5-519B-DEB2-5D44F8B9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098F3-7B13-C42C-C20B-EEA6E4A3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8127A26-3C2C-56F3-F033-0373264BB8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8839836"/>
                  </p:ext>
                </p:extLst>
              </p:nvPr>
            </p:nvGraphicFramePr>
            <p:xfrm>
              <a:off x="694944" y="1225296"/>
              <a:ext cx="8686800" cy="5396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1683077243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80630259"/>
                        </a:ext>
                      </a:extLst>
                    </a:gridCol>
                  </a:tblGrid>
                  <a:tr h="33521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Full Matrix Multiply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661227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to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3460607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546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Compute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2726099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sz="1600" dirty="0"/>
                            <a:t> wider)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5806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5806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8127A26-3C2C-56F3-F033-0373264BB8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8839836"/>
                  </p:ext>
                </p:extLst>
              </p:nvPr>
            </p:nvGraphicFramePr>
            <p:xfrm>
              <a:off x="694944" y="1225296"/>
              <a:ext cx="8686800" cy="5396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1683077243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80630259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Full Matrix Multiply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433" t="-100000" r="-300000" b="-1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38" t="-100000" r="-202256" b="-1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2687" t="-100000" r="-100746" b="-1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5789" t="-100000" r="-1504" b="-14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66122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433" t="-207692" r="-300000" b="-13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38" t="-207692" r="-202256" b="-13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2687" t="-207692" r="-100746" b="-13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5789" t="-207692" r="-1504" b="-135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433" t="-296296" r="-300000" b="-1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38" t="-296296" r="-202256" b="-1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2687" t="-296296" r="-100746" b="-1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5789" t="-296296" r="-1504" b="-12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to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34606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2687" t="-492593" r="-100746" b="-10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5789" t="-492593" r="-1504" b="-10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5464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433" t="-372093" r="-300000" b="-5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38" t="-372093" r="-202256" b="-5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2687" t="-372093" r="-100746" b="-53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5789" t="-372093" r="-1504" b="-5348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Compute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2687" t="-780769" r="-100746" b="-7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5789" t="-780769" r="-1504" b="-78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27260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62" t="-848148" r="-354967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433" t="-848148" r="-300000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38" t="-848148" r="-202256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2687" t="-848148" r="-100746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5789" t="-848148" r="-1504" b="-6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433" t="-1044444" r="-300000" b="-4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38" t="-1044444" r="-202256" b="-4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2687" t="-1044444" r="-100746" b="-4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5789" t="-1044444" r="-1504" b="-45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580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433" t="-671739" r="-300000" b="-1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38" t="-671739" r="-202256" b="-1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2687" t="-671739" r="-100746" b="-1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5789" t="-671739" r="-1504" b="-16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580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433" t="-771739" r="-300000" b="-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38" t="-771739" r="-202256" b="-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2687" t="-771739" r="-100746" b="-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5789" t="-771739" r="-1504" b="-6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3433" t="-1542308" r="-300000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5038" t="-1542308" r="-202256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2687" t="-1542308" r="-100746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5789" t="-1542308" r="-1504" b="-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207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D355-B79D-2DD0-A279-68105524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0A9C-4A47-F7AF-011A-8BA6A724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Outer Product vs. Full 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B988B-4813-E739-B43D-799B101975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100" dirty="0"/>
                  <a:t>Outer Product is uniformly superior to Full MM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900" dirty="0"/>
                  <a:t>Same performance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900" dirty="0"/>
                  <a:t>Same intensity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900" dirty="0"/>
                  <a:t>Less storage—C tile is only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900" dirty="0"/>
                  <a:t>) storage, general MRF not required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900" dirty="0"/>
                  <a:t>Iteration in software rather than hardware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100" dirty="0"/>
                  <a:t>C tile location belongs in the MAC units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900" dirty="0"/>
                  <a:t>C file in VRF or separate MRF: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sz="2900" dirty="0"/>
                  <a:t>Far from compute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sz="2900" dirty="0"/>
                  <a:t>High-power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sz="2900" dirty="0"/>
                  <a:t>High-area (VRF bits have minimum 4 read ports, 2 write ports)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sz="2900" dirty="0"/>
                  <a:t>Need to increase VRF to hold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𝑤𝑉</m:t>
                        </m:r>
                      </m:e>
                      <m:sup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900" dirty="0"/>
                  <a:t> C tile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900" dirty="0"/>
                  <a:t>Distributed accumulators in the MAC array: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sz="2900" dirty="0"/>
                  <a:t>Local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sz="2900" dirty="0"/>
                  <a:t>Low-power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sz="2900" dirty="0"/>
                  <a:t>Low-area (1 read, 1 write port)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B988B-4813-E739-B43D-799B101975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76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75506-63C0-B4F3-085A-EE6D0E5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4BE6E-96E9-0F2A-276A-1229A94C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BFDBA6-072E-CD23-3F31-8E7E326A42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Outer Product Tiles for </a:t>
                </a:r>
                <a:r>
                  <a:rPr lang="en-US" dirty="0" err="1"/>
                  <a:t>Δ</a:t>
                </a:r>
                <a:r>
                  <a:rPr lang="en-US" dirty="0"/>
                  <a:t> and Energy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BFDBA6-072E-CD23-3F31-8E7E326A4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73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B434C180-4D26-3CED-D59B-BD8D25F7C3A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80921856"/>
                  </p:ext>
                </p:extLst>
              </p:nvPr>
            </p:nvGraphicFramePr>
            <p:xfrm>
              <a:off x="691515" y="1481328"/>
              <a:ext cx="5491474" cy="2532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2274">
                      <a:extLst>
                        <a:ext uri="{9D8B030D-6E8A-4147-A177-3AD203B41FA5}">
                          <a16:colId xmlns:a16="http://schemas.microsoft.com/office/drawing/2014/main" val="91939347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7622041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7790755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159470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455705862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915479364"/>
                        </a:ext>
                      </a:extLst>
                    </a:gridCol>
                  </a:tblGrid>
                  <a:tr h="69604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Load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MAC array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OPs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/cycle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600106"/>
                      </a:ext>
                    </a:extLst>
                  </a:tr>
                  <a:tr h="655403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3742675"/>
                      </a:ext>
                    </a:extLst>
                  </a:tr>
                  <a:tr h="39381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9975371"/>
                      </a:ext>
                    </a:extLst>
                  </a:tr>
                  <a:tr h="39381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≤8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0333768"/>
                      </a:ext>
                    </a:extLst>
                  </a:tr>
                  <a:tr h="39381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≤16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904311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B434C180-4D26-3CED-D59B-BD8D25F7C3A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80921856"/>
                  </p:ext>
                </p:extLst>
              </p:nvPr>
            </p:nvGraphicFramePr>
            <p:xfrm>
              <a:off x="691515" y="1481328"/>
              <a:ext cx="5491474" cy="2532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2274">
                      <a:extLst>
                        <a:ext uri="{9D8B030D-6E8A-4147-A177-3AD203B41FA5}">
                          <a16:colId xmlns:a16="http://schemas.microsoft.com/office/drawing/2014/main" val="91939347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7622041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7790755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81594700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455705862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915479364"/>
                        </a:ext>
                      </a:extLst>
                    </a:gridCol>
                  </a:tblGrid>
                  <a:tr h="69604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Load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8101" t="-3636" r="-305063" b="-27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MAC array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OPs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/cycle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600106"/>
                      </a:ext>
                    </a:extLst>
                  </a:tr>
                  <a:tr h="655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78" t="-109615" r="-1111111" b="-194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8101" t="-109615" r="-305063" b="-194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8101" t="-109615" r="-205063" b="-194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3750" t="-109615" r="-102500" b="-194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9367" t="-109615" r="-3797" b="-194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742675"/>
                      </a:ext>
                    </a:extLst>
                  </a:tr>
                  <a:tr h="393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78" t="-351613" r="-1111111" b="-2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8101" t="-351613" r="-305063" b="-2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8101" t="-351613" r="-205063" b="-2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3750" t="-351613" r="-102500" b="-2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9367" t="-351613" r="-3797" b="-2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9975371"/>
                      </a:ext>
                    </a:extLst>
                  </a:tr>
                  <a:tr h="393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78" t="-437500" r="-1111111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8101" t="-437500" r="-305063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8101" t="-437500" r="-205063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3750" t="-437500" r="-102500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9367" t="-437500" r="-3797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0333768"/>
                      </a:ext>
                    </a:extLst>
                  </a:tr>
                  <a:tr h="393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78" t="-554839" r="-1111111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8101" t="-554839" r="-305063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8101" t="-554839" r="-205063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3750" t="-554839" r="-102500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9367" t="-554839" r="-3797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04311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EE22E-8D7C-4EC0-7CA2-8C25369DC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6B8A5-C6BA-1D4C-B18B-D1158992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5FF4C5-85D3-AF63-2FB7-598440A66F30}"/>
                  </a:ext>
                </a:extLst>
              </p:cNvPr>
              <p:cNvSpPr txBox="1"/>
              <p:nvPr/>
            </p:nvSpPr>
            <p:spPr>
              <a:xfrm>
                <a:off x="691515" y="4177879"/>
                <a:ext cx="7528151" cy="2946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Load cycles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/>
                  <a:t> allow use of pipelined MACs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General case: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𝑝𝑉</m:t>
                    </m:r>
                  </m:oMath>
                </a14:m>
                <a:r>
                  <a:rPr lang="en-US" sz="2200" dirty="0"/>
                  <a:t> elements from A,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𝑞𝑉</m:t>
                    </m:r>
                  </m:oMath>
                </a14:m>
                <a:r>
                  <a:rPr lang="en-US" sz="2200" dirty="0"/>
                  <a:t> elements from B:</a:t>
                </a: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200" dirty="0"/>
                  <a:t> cycles for loads</a:t>
                </a:r>
              </a:p>
              <a:p>
                <a:r>
                  <a:rPr lang="en-US" sz="2200" dirty="0"/>
                  <a:t>C tile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𝑝𝑞</m:t>
                    </m:r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elements</a:t>
                </a:r>
              </a:p>
              <a:p>
                <a:r>
                  <a:rPr lang="en-US" sz="2200" dirty="0"/>
                  <a:t>Problem: find s and t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200" dirty="0"/>
                  <a:t> so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𝑡𝑉</m:t>
                    </m:r>
                  </m:oMath>
                </a14:m>
                <a:br>
                  <a:rPr lang="en-US" sz="2200" dirty="0"/>
                </a:br>
                <a:r>
                  <a:rPr lang="en-US" sz="2200" dirty="0"/>
                  <a:t>MAC array can be used to balance load cycles</a:t>
                </a:r>
                <a:br>
                  <a:rPr lang="en-US" sz="2200" dirty="0"/>
                </a:br>
                <a:r>
                  <a:rPr lang="en-US" sz="2200" dirty="0"/>
                  <a:t>Practical solutions when powers of two used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5FF4C5-85D3-AF63-2FB7-598440A66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5" y="4177879"/>
                <a:ext cx="7528151" cy="2946063"/>
              </a:xfrm>
              <a:prstGeom prst="rect">
                <a:avLst/>
              </a:prstGeom>
              <a:blipFill>
                <a:blip r:embed="rId4"/>
                <a:stretch>
                  <a:fillRect l="-1178" t="-1709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05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0AB2A-C09B-F3FA-A161-B13AC5202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D382-88E4-1128-9A41-113BF07B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Outer Product MAC Arrays for Reduced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FBCFC55D-1449-7C22-5D11-6EE75BA7F1F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74906529"/>
                  </p:ext>
                </p:extLst>
              </p:nvPr>
            </p:nvGraphicFramePr>
            <p:xfrm>
              <a:off x="691516" y="1481328"/>
              <a:ext cx="603504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91939347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7622041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7790755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455705862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0891802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18216391"/>
                        </a:ext>
                      </a:extLst>
                    </a:gridCol>
                  </a:tblGrid>
                  <a:tr h="696517"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MAC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array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MAC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OPs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/cycle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600106"/>
                      </a:ext>
                    </a:extLst>
                  </a:tr>
                  <a:tr h="6558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3742675"/>
                      </a:ext>
                    </a:extLst>
                  </a:tr>
                  <a:tr h="6954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9975371"/>
                      </a:ext>
                    </a:extLst>
                  </a:tr>
                  <a:tr h="6954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≤8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03337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FBCFC55D-1449-7C22-5D11-6EE75BA7F1F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74906529"/>
                  </p:ext>
                </p:extLst>
              </p:nvPr>
            </p:nvGraphicFramePr>
            <p:xfrm>
              <a:off x="691516" y="1481328"/>
              <a:ext cx="603504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91939347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7622041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7790755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455705862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0891802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518216391"/>
                        </a:ext>
                      </a:extLst>
                    </a:gridCol>
                  </a:tblGrid>
                  <a:tr h="696517"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MAC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array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MAC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532" t="-3636" r="-30379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OPs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/cycle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600106"/>
                      </a:ext>
                    </a:extLst>
                  </a:tr>
                  <a:tr h="6558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6" t="-109615" r="-505063" b="-2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532" t="-109615" r="-303797" b="-2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532" t="-109615" r="-203797" b="-2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3797" t="-109615" r="-2532" b="-217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742675"/>
                      </a:ext>
                    </a:extLst>
                  </a:tr>
                  <a:tr h="6954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6" t="-198182" r="-505063" b="-1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532" t="-198182" r="-303797" b="-1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532" t="-198182" r="-203797" b="-1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3797" t="-198182" r="-2532" b="-10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9975371"/>
                      </a:ext>
                    </a:extLst>
                  </a:tr>
                  <a:tr h="6954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6" t="-298182" r="-505063" b="-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532" t="-298182" r="-303797" b="-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532" t="-298182" r="-203797" b="-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3797" t="-298182" r="-2532" b="-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03337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6ADFD-5C6F-D252-0BA6-D93CFC0B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0023B-95ED-BC03-6F43-3367884E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CC5909-D5B4-584C-101E-7E9E3BAB2605}"/>
                  </a:ext>
                </a:extLst>
              </p:cNvPr>
              <p:cNvSpPr txBox="1"/>
              <p:nvPr/>
            </p:nvSpPr>
            <p:spPr>
              <a:xfrm>
                <a:off x="694943" y="4727448"/>
                <a:ext cx="8686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Logic area reduced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Accumulator area remains same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Save on accumulator area only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(throwing away load bandwidth)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CC5909-D5B4-584C-101E-7E9E3BAB2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3" y="4727448"/>
                <a:ext cx="8686800" cy="1569660"/>
              </a:xfrm>
              <a:prstGeom prst="rect">
                <a:avLst/>
              </a:prstGeom>
              <a:blipFill>
                <a:blip r:embed="rId3"/>
                <a:stretch>
                  <a:fillRect l="-876" t="-3226"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471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61E5E-58DF-FC9F-3A2F-12BD69D4B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0E3182-42C8-BEA3-5F5B-6131C7AAE4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Balanced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 Outer Product Scalability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0E3182-42C8-BEA3-5F5B-6131C7AAE4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9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1B13D5A-5A36-9628-35ED-59AC3375A7C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24597203"/>
                  </p:ext>
                </p:extLst>
              </p:nvPr>
            </p:nvGraphicFramePr>
            <p:xfrm>
              <a:off x="691516" y="1481328"/>
              <a:ext cx="7040880" cy="41698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91939347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7622041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7790755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455705862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0891802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062640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426133914"/>
                        </a:ext>
                      </a:extLst>
                    </a:gridCol>
                  </a:tblGrid>
                  <a:tr h="695825"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OPs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/cycle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MAC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Load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cycles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 Tile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Array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600106"/>
                      </a:ext>
                    </a:extLst>
                  </a:tr>
                  <a:tr h="694830"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3742675"/>
                      </a:ext>
                    </a:extLst>
                  </a:tr>
                  <a:tr h="6948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9975371"/>
                      </a:ext>
                    </a:extLst>
                  </a:tr>
                  <a:tr h="6947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0333768"/>
                      </a:ext>
                    </a:extLst>
                  </a:tr>
                  <a:tr h="6947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3968098"/>
                      </a:ext>
                    </a:extLst>
                  </a:tr>
                  <a:tr h="6947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×4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40035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1B13D5A-5A36-9628-35ED-59AC3375A7C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24597203"/>
                  </p:ext>
                </p:extLst>
              </p:nvPr>
            </p:nvGraphicFramePr>
            <p:xfrm>
              <a:off x="691516" y="1481328"/>
              <a:ext cx="7040880" cy="41698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91939347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7622041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7790755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455705862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0891802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062640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426133914"/>
                        </a:ext>
                      </a:extLst>
                    </a:gridCol>
                  </a:tblGrid>
                  <a:tr h="695825"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OPs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/cycle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MAC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532" t="-3636" r="-405063" b="-5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 Tile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Array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600106"/>
                      </a:ext>
                    </a:extLst>
                  </a:tr>
                  <a:tr h="6949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6" t="-103636" r="-606329" b="-4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532" t="-103636" r="-305063" b="-4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532" t="-103636" r="-205063" b="-4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3797" t="-103636" r="-3797" b="-4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742675"/>
                      </a:ext>
                    </a:extLst>
                  </a:tr>
                  <a:tr h="6949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6" t="-203636" r="-606329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532" t="-203636" r="-305063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532" t="-203636" r="-205063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3797" t="-203636" r="-3797" b="-3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9975371"/>
                      </a:ext>
                    </a:extLst>
                  </a:tr>
                  <a:tr h="694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6" t="-309259" r="-606329" b="-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532" t="-309259" r="-305063" b="-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532" t="-309259" r="-205063" b="-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3797" t="-309259" r="-3797" b="-2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0333768"/>
                      </a:ext>
                    </a:extLst>
                  </a:tr>
                  <a:tr h="694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6" t="-401818" r="-606329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532" t="-401818" r="-305063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532" t="-401818" r="-205063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3797" t="-401818" r="-3797" b="-1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968098"/>
                      </a:ext>
                    </a:extLst>
                  </a:tr>
                  <a:tr h="694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6" t="-501818" r="-606329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532" t="-501818" r="-305063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532" t="-501818" r="-205063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3797" t="-501818" r="-3797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0035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915D4-841A-1012-A81E-4B8F28B0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6226C-FAA5-FB44-DE5C-47CD3F9B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559A40-380B-00CB-E09E-F202C6AFC1DD}"/>
              </a:ext>
            </a:extLst>
          </p:cNvPr>
          <p:cNvSpPr txBox="1"/>
          <p:nvPr/>
        </p:nvSpPr>
        <p:spPr>
          <a:xfrm>
            <a:off x="680084" y="5966104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performance points covered</a:t>
            </a:r>
          </a:p>
        </p:txBody>
      </p:sp>
    </p:spTree>
    <p:extLst>
      <p:ext uri="{BB962C8B-B14F-4D97-AF65-F5344CB8AC3E}">
        <p14:creationId xmlns:p14="http://schemas.microsoft.com/office/powerpoint/2010/main" val="183616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F7F538-693C-FB81-24E7-0A9FFCE7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86800" cy="671278"/>
          </a:xfrm>
        </p:spPr>
        <p:txBody>
          <a:bodyPr/>
          <a:lstStyle/>
          <a:p>
            <a:r>
              <a:rPr lang="en-US" dirty="0"/>
              <a:t>Glossary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0437A8C7-EB9C-D06A-275B-835F57DC4A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1485553"/>
                  </p:ext>
                </p:extLst>
              </p:nvPr>
            </p:nvGraphicFramePr>
            <p:xfrm>
              <a:off x="692150" y="999744"/>
              <a:ext cx="8607529" cy="6217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7488">
                      <a:extLst>
                        <a:ext uri="{9D8B030D-6E8A-4147-A177-3AD203B41FA5}">
                          <a16:colId xmlns:a16="http://schemas.microsoft.com/office/drawing/2014/main" val="4226010599"/>
                        </a:ext>
                      </a:extLst>
                    </a:gridCol>
                    <a:gridCol w="7370041">
                      <a:extLst>
                        <a:ext uri="{9D8B030D-6E8A-4147-A177-3AD203B41FA5}">
                          <a16:colId xmlns:a16="http://schemas.microsoft.com/office/drawing/2014/main" val="499673555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Δ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Add latency in cycles (e.g.,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i="0" dirty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1400" dirty="0"/>
                            <a:t> for integer,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i="0" dirty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US" sz="1400" dirty="0"/>
                            <a:t> for FP)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005351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Computation Intensity 𝜂 = operations / element accesses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880193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Used in this presentation for Tile dimension in elements (e.g., a tile of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1400" dirty="0"/>
                            <a:t> elements)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189759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Used in this presentation for MLEN/SEW, i.e. the number of elements loaded per cycle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865250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Multiply ACcumulate, e.g., </a:t>
                          </a:r>
                          <a: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as in the operation acc ← acc + x×y (a MAC is 2 operations)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454539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either Outer Product or </a:t>
                          </a:r>
                          <a:r>
                            <a:rPr lang="en-US" sz="1400" dirty="0" err="1"/>
                            <a:t>OPeration</a:t>
                          </a:r>
                          <a:r>
                            <a:rPr lang="en-US" sz="1400" dirty="0"/>
                            <a:t> (as in OPs/cycle)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805916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DLEN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Datapath width in bits (this many bits of computation per cycle)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80826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MLEN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Memory width in bits (this many bits per cycle), often MLEN=DLEN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12071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VLEN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Vector Register width in bits (often VLEN=DLEN or DLEN×2)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02244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SEW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Scalar Element Width in bits (the source data type width)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831836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EEW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Effective Element Width in bits (EEW =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  <m:t>𝑆𝐸𝑊</m:t>
                              </m:r>
                            </m:oMath>
                          </a14:m>
                          <a:r>
                            <a:rPr lang="en-US" sz="1400" dirty="0"/>
                            <a:t>)</a:t>
                          </a:r>
                          <a:br>
                            <a:rPr lang="en-US" sz="1400" dirty="0"/>
                          </a:br>
                          <a:r>
                            <a:rPr lang="en-US" sz="1400" dirty="0"/>
                            <a:t>(usually EEW=SEW, but SEW×2 for widening, SEW/2 for narrowing)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91017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RVV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RISC-V Vector Extension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090190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VRF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Vector Register 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66353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With LMUL=1, there are 32 vector registers (VRs) of VLEN bits each</a:t>
                          </a:r>
                          <a:b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With LMUL&gt;1 there are 32/LMUL VRs of VLEN×LMUL bits each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955500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Basic Linear </a:t>
                          </a:r>
                          <a:r>
                            <a:rPr lang="en-US" sz="1400"/>
                            <a:t>Algebra Subroutines </a:t>
                          </a:r>
                          <a:r>
                            <a:rPr lang="en-US" sz="1400" dirty="0"/>
                            <a:t>(a library standard)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242512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BLAS-like Library Instantiation Software (a package from UT Austin)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85836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GEMM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BLAS lingo for GEneral Matrix Multiply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1400" b="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92074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GEMV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BLAS lingo for GE Matrix Vector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400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509375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CSA and CPA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Carry-Save Adder and Carry-Propagate Adder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1442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0437A8C7-EB9C-D06A-275B-835F57DC4A9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41485553"/>
                  </p:ext>
                </p:extLst>
              </p:nvPr>
            </p:nvGraphicFramePr>
            <p:xfrm>
              <a:off x="692150" y="999744"/>
              <a:ext cx="8607529" cy="6217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7488">
                      <a:extLst>
                        <a:ext uri="{9D8B030D-6E8A-4147-A177-3AD203B41FA5}">
                          <a16:colId xmlns:a16="http://schemas.microsoft.com/office/drawing/2014/main" val="4226010599"/>
                        </a:ext>
                      </a:extLst>
                    </a:gridCol>
                    <a:gridCol w="7370041">
                      <a:extLst>
                        <a:ext uri="{9D8B030D-6E8A-4147-A177-3AD203B41FA5}">
                          <a16:colId xmlns:a16="http://schemas.microsoft.com/office/drawing/2014/main" val="499673555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Δ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867" t="-4167" b="-19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00535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𝜂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Computation Intensity 𝜂 = operations / element accesses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880193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867" t="-204167" b="-17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189759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Used in this presentation for MLEN/SEW, i.e. the number of elements loaded per cycle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86525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MAC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Multiply ACcumulate, e.g., </a:t>
                          </a:r>
                          <a: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as in the operation acc ← acc + x×y (a MAC is 2 operations)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454539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either Outer Product or </a:t>
                          </a:r>
                          <a:r>
                            <a:rPr lang="en-US" sz="1400" dirty="0" err="1"/>
                            <a:t>OPeration</a:t>
                          </a:r>
                          <a:r>
                            <a:rPr lang="en-US" sz="1400" dirty="0"/>
                            <a:t> (as in OPs/cycle)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805916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DLEN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Datapath width in bits (this many bits of computation per cycle)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680826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MLEN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Memory width in bits (this many bits per cycle), often MLEN=DLEN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112071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VLEN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Vector Register width in bits (often VLEN=DLEN or DLEN×2)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0224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SEW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Scalar Element Width in bits (the source data type width)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831836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EEW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867" t="-590244" b="-521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91017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RVV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RISC-V Vector Extension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090190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VRF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Vector Register File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66353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LMUL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With LMUL=1, there are 32 vector registers (VRs) of VLEN bits each</a:t>
                          </a:r>
                          <a:b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i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With LMUL&gt;1 there are 32/LMUL VRs of VLEN×LMUL bits each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9555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Basic Linear </a:t>
                          </a:r>
                          <a:r>
                            <a:rPr lang="en-US" sz="1400"/>
                            <a:t>Algebra Subroutines </a:t>
                          </a:r>
                          <a:r>
                            <a:rPr lang="en-US" sz="1400" dirty="0"/>
                            <a:t>(a library standard)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242512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BLAS-like Library Instantiation Software (a package from UT Austin)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48583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GEMM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867" t="-1750000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2074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GEMV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867" t="-1850000" b="-1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509375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CSA and CPA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Carry-Save Adder and Carry-Propagate Adder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14424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1844A1-2C73-27CD-B389-8D8CD8FA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D3EAB-493E-FCA3-ACC5-F73EA6F4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14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EB1B2-89A2-FD7E-3399-41FFE76D1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16C883-9741-631C-FCC2-1FAFC0814B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Balanced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Outer Product Scalability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16C883-9741-631C-FCC2-1FAFC0814B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9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F13D17D-4946-7EBB-F64C-4E9BCF87984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85378142"/>
                  </p:ext>
                </p:extLst>
              </p:nvPr>
            </p:nvGraphicFramePr>
            <p:xfrm>
              <a:off x="691516" y="1481328"/>
              <a:ext cx="7040880" cy="41698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91939347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7622041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7790755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455705862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0891802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062640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13970409"/>
                        </a:ext>
                      </a:extLst>
                    </a:gridCol>
                  </a:tblGrid>
                  <a:tr h="695825"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OPs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/cycle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MAC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Load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cycles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 Tile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Array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600106"/>
                      </a:ext>
                    </a:extLst>
                  </a:tr>
                  <a:tr h="694830"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3742675"/>
                      </a:ext>
                    </a:extLst>
                  </a:tr>
                  <a:tr h="6948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9975371"/>
                      </a:ext>
                    </a:extLst>
                  </a:tr>
                  <a:tr h="6947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0333768"/>
                      </a:ext>
                    </a:extLst>
                  </a:tr>
                  <a:tr h="6947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3968098"/>
                      </a:ext>
                    </a:extLst>
                  </a:tr>
                  <a:tr h="6947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×4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40035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F13D17D-4946-7EBB-F64C-4E9BCF87984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85378142"/>
                  </p:ext>
                </p:extLst>
              </p:nvPr>
            </p:nvGraphicFramePr>
            <p:xfrm>
              <a:off x="691516" y="1481328"/>
              <a:ext cx="7040880" cy="41698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91939347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7622041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77907557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455705862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420891802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062640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813970409"/>
                        </a:ext>
                      </a:extLst>
                    </a:gridCol>
                  </a:tblGrid>
                  <a:tr h="695825"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OPs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/cycle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MAC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532" t="-3636" r="-405063" b="-5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 Tile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Array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600106"/>
                      </a:ext>
                    </a:extLst>
                  </a:tr>
                  <a:tr h="6949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6" t="-103636" r="-606329" b="-4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532" t="-103636" r="-305063" b="-4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532" t="-103636" r="-205063" b="-4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3797" t="-103636" r="-3797" b="-4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742675"/>
                      </a:ext>
                    </a:extLst>
                  </a:tr>
                  <a:tr h="6949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6" t="-203636" r="-606329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532" t="-203636" r="-305063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532" t="-203636" r="-205063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3797" t="-203636" r="-3797" b="-3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9975371"/>
                      </a:ext>
                    </a:extLst>
                  </a:tr>
                  <a:tr h="694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6" t="-309259" r="-606329" b="-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0333768"/>
                      </a:ext>
                    </a:extLst>
                  </a:tr>
                  <a:tr h="694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6" t="-401818" r="-606329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532" t="-401818" r="-305063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532" t="-401818" r="-205063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3797" t="-401818" r="-3797" b="-1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968098"/>
                      </a:ext>
                    </a:extLst>
                  </a:tr>
                  <a:tr h="694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6" t="-501818" r="-606329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532" t="-501818" r="-305063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532" t="-501818" r="-205063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3797" t="-501818" r="-3797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0035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243C9-EA1E-4DB6-9AB6-581DB811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DF716-41F6-AAB7-3E72-10405398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D52ED-2F56-AD2B-648B-DC0842C4B966}"/>
              </a:ext>
            </a:extLst>
          </p:cNvPr>
          <p:cNvSpPr txBox="1"/>
          <p:nvPr/>
        </p:nvSpPr>
        <p:spPr>
          <a:xfrm>
            <a:off x="680084" y="5966104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performance point missing</a:t>
            </a:r>
          </a:p>
        </p:txBody>
      </p:sp>
    </p:spTree>
    <p:extLst>
      <p:ext uri="{BB962C8B-B14F-4D97-AF65-F5344CB8AC3E}">
        <p14:creationId xmlns:p14="http://schemas.microsoft.com/office/powerpoint/2010/main" val="2341738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99F5E-46F6-5427-CDE8-3D4F0D2BC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B79663-1AE7-FEA8-F66A-3AA3088BC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Ways to Fill the Balanced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Gap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B79663-1AE7-FEA8-F66A-3AA3088BC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9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28795EF-897D-D24B-A779-322F40F564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03527050"/>
                  </p:ext>
                </p:extLst>
              </p:nvPr>
            </p:nvGraphicFramePr>
            <p:xfrm>
              <a:off x="691515" y="1481328"/>
              <a:ext cx="8197417" cy="539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217">
                      <a:extLst>
                        <a:ext uri="{9D8B030D-6E8A-4147-A177-3AD203B41FA5}">
                          <a16:colId xmlns:a16="http://schemas.microsoft.com/office/drawing/2014/main" val="91939347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938341141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7622041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779075578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45570586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20891802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062640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182714038"/>
                        </a:ext>
                      </a:extLst>
                    </a:gridCol>
                  </a:tblGrid>
                  <a:tr h="696766"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OPs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/cycle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MAC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Load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cycles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 Tile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Array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600106"/>
                      </a:ext>
                    </a:extLst>
                  </a:tr>
                  <a:tr h="695940"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3742675"/>
                      </a:ext>
                    </a:extLst>
                  </a:tr>
                  <a:tr h="6959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9975371"/>
                      </a:ext>
                    </a:extLst>
                  </a:tr>
                  <a:tr h="95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70333768"/>
                      </a:ext>
                    </a:extLst>
                  </a:tr>
                  <a:tr h="95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97925839"/>
                      </a:ext>
                    </a:extLst>
                  </a:tr>
                  <a:tr h="6956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3968098"/>
                      </a:ext>
                    </a:extLst>
                  </a:tr>
                  <a:tr h="6956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×4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16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40035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E28795EF-897D-D24B-A779-322F40F564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03527050"/>
                  </p:ext>
                </p:extLst>
              </p:nvPr>
            </p:nvGraphicFramePr>
            <p:xfrm>
              <a:off x="691515" y="1481328"/>
              <a:ext cx="8197417" cy="539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2217">
                      <a:extLst>
                        <a:ext uri="{9D8B030D-6E8A-4147-A177-3AD203B41FA5}">
                          <a16:colId xmlns:a16="http://schemas.microsoft.com/office/drawing/2014/main" val="919393475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938341141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7622041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779075578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45570586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4208918024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06264087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3182714038"/>
                        </a:ext>
                      </a:extLst>
                    </a:gridCol>
                  </a:tblGrid>
                  <a:tr h="696766"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OPs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/cycle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MAC cycles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9873" t="-3636" r="-432911" b="-6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 Tile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Array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/MAC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Acc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5600106"/>
                      </a:ext>
                    </a:extLst>
                  </a:tr>
                  <a:tr h="695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29" t="-103636" r="-827143" b="-5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222" t="-103636" r="-280000" b="-5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2222" t="-103636" r="-180000" b="-5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8987" t="-103636" r="-3797" b="-57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742675"/>
                      </a:ext>
                    </a:extLst>
                  </a:tr>
                  <a:tr h="695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29" t="-203636" r="-827143" b="-4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222" t="-203636" r="-280000" b="-4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2222" t="-203636" r="-180000" b="-4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8987" t="-203636" r="-3797" b="-47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9975371"/>
                      </a:ext>
                    </a:extLst>
                  </a:tr>
                  <a:tr h="957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29" t="-219737" r="-827143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222" t="-219737" r="-280000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2222" t="-219737" r="-180000" b="-2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8987" t="-219737" r="-3797" b="-24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0333768"/>
                      </a:ext>
                    </a:extLst>
                  </a:tr>
                  <a:tr h="957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29" t="-324000" r="-827143" b="-1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222" t="-324000" r="-280000" b="-1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2222" t="-324000" r="-180000" b="-1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8987" t="-324000" r="-3797" b="-14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7925839"/>
                      </a:ext>
                    </a:extLst>
                  </a:tr>
                  <a:tr h="6956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29" t="-578182" r="-827143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222" t="-578182" r="-280000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2222" t="-578182" r="-180000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8987" t="-578182" r="-3797" b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968098"/>
                      </a:ext>
                    </a:extLst>
                  </a:tr>
                  <a:tr h="6956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29" t="-678182" r="-82714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2222" t="-678182" r="-28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42222" t="-678182" r="-18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8987" t="-678182" r="-3797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0035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68F07-073E-BF01-2ABE-A2A7DDD7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4D49D-628A-A98C-BFE0-41B90914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695CFD-D75A-21CB-315B-27176B96E729}"/>
                  </a:ext>
                </a:extLst>
              </p:cNvPr>
              <p:cNvSpPr txBox="1"/>
              <p:nvPr/>
            </p:nvSpPr>
            <p:spPr>
              <a:xfrm>
                <a:off x="691515" y="6873093"/>
                <a:ext cx="868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Either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or two C tiles fill the missing performance point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695CFD-D75A-21CB-315B-27176B96E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5" y="6873093"/>
                <a:ext cx="8686800" cy="461665"/>
              </a:xfrm>
              <a:prstGeom prst="rect">
                <a:avLst/>
              </a:prstGeom>
              <a:blipFill>
                <a:blip r:embed="rId4"/>
                <a:stretch>
                  <a:fillRect l="-87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39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35C280-669E-44DC-9E52-43CD7D825F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Handling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dirty="0"/>
                  <a:t> (really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35C280-669E-44DC-9E52-43CD7D825F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9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A5499-073D-DFDD-F5D8-E20B9E8945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sz="2800" dirty="0"/>
                  <a:t> supported by increasing MAC and load cycles</a:t>
                </a:r>
              </a:p>
              <a:p>
                <a:pPr lvl="1"/>
                <a:r>
                  <a:rPr lang="en-US" sz="2400" dirty="0"/>
                  <a:t>In balanced Outer Product,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, primarily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  <a:p>
                <a:pPr lvl="2"/>
                <a:r>
                  <a:rPr lang="en-US" dirty="0"/>
                  <a:t>Increases both load and MAC cycles</a:t>
                </a:r>
              </a:p>
              <a:p>
                <a:pPr lvl="1"/>
                <a:r>
                  <a:rPr lang="en-US" sz="2400" dirty="0"/>
                  <a:t>Alternative #1 is cutting MACs/cycle by 2×</a:t>
                </a:r>
              </a:p>
              <a:p>
                <a:pPr lvl="1"/>
                <a:r>
                  <a:rPr lang="en-US" sz="2400" dirty="0"/>
                  <a:t>Alternative #2 is doing two C tiles in parallel</a:t>
                </a:r>
              </a:p>
              <a:p>
                <a:r>
                  <a:rPr lang="en-US" sz="2800" dirty="0"/>
                  <a:t>Another way to increase load cycles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gives 4 load cycles</a:t>
                </a:r>
              </a:p>
              <a:p>
                <a:pPr lvl="2"/>
                <a:r>
                  <a:rPr lang="en-US" dirty="0"/>
                  <a:t>Two columns from A, two rows from B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array of 2-inner units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OPs/cycle</a:t>
                </a:r>
              </a:p>
              <a:p>
                <a:pPr lvl="2"/>
                <a:r>
                  <a:rPr lang="en-US" dirty="0"/>
                  <a:t>4 accumulators per inner product unit (+ extra flops)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/>
                  <a:t> gives 8 load cycles</a:t>
                </a:r>
              </a:p>
              <a:p>
                <a:pPr lvl="2"/>
                <a:r>
                  <a:rPr lang="en-US" dirty="0"/>
                  <a:t>Four columns from A, four rows from B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array of of 4-inner units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OPs/cycle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8 accumulators per inner product unit (+ extra flops)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A5499-073D-DFDD-F5D8-E20B9E8945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68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86835-FA5A-06AE-53CB-2EC92C58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215B7-E28F-5091-83AA-D6617DC5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80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B89F5-651D-D9AA-F3C5-CB9E7B701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2751AD-129E-2CC3-0C3D-7910F292C50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1515" y="413810"/>
                <a:ext cx="8686800" cy="80538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Comparison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800" dirty="0"/>
                  <a:t>: Outer Product vs. Skinny MM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12751AD-129E-2CC3-0C3D-7910F292C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1515" y="413810"/>
                <a:ext cx="8686800" cy="805389"/>
              </a:xfrm>
              <a:blipFill>
                <a:blip r:embed="rId2"/>
                <a:stretch>
                  <a:fillRect l="-146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0EFE6-4F23-CB91-7CD0-38B26940E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515" y="1353312"/>
                <a:ext cx="8686800" cy="5702244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Minimum tile size is the same for both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)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Tile size determines performance,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has no effect</a:t>
                </a:r>
              </a:p>
              <a:p>
                <a:pPr lvl="1"/>
                <a:r>
                  <a:rPr lang="en-US" sz="2000" dirty="0"/>
                  <a:t>Tile size determines load reuse (energy efficiency),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has no effect</a:t>
                </a:r>
              </a:p>
              <a:p>
                <a:pPr lvl="1"/>
                <a:r>
                  <a:rPr lang="en-US" sz="2000" dirty="0"/>
                  <a:t>Increasing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(e.g.,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) is generally better than increasing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Possible exception: packing multiple/rows columns into one V-element read in prior phase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Conclusion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2400" b="0" dirty="0"/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Same performance, intensity, storage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Outer Product simpler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/>
                  <a:t>2 vs. 8 cycle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/>
                  <a:t>No inner-product hardware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/>
                  <a:t>No complicated operand delivery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0EFE6-4F23-CB91-7CD0-38B26940E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515" y="1353312"/>
                <a:ext cx="8686800" cy="5702244"/>
              </a:xfrm>
              <a:blipFill>
                <a:blip r:embed="rId3"/>
                <a:stretch>
                  <a:fillRect l="-876" t="-1556" r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935DF-CC11-B6C3-2A23-CF0DCFE2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FF990-5991-8109-FAD0-BC2DB43A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7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16B5-8125-6739-6A59-78A4BC2BF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BC9FE4-AADD-7BCF-E8EF-84560F0B66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1515" y="413810"/>
                <a:ext cx="8686800" cy="80538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Observations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: Outer Product vs. Skinny MM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BC9FE4-AADD-7BCF-E8EF-84560F0B6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1515" y="413810"/>
                <a:ext cx="8686800" cy="805389"/>
              </a:xfrm>
              <a:blipFill>
                <a:blip r:embed="rId2"/>
                <a:stretch>
                  <a:fillRect l="-146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87B87C-3E14-61CC-1800-92B3D75A3F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515" y="1353312"/>
                <a:ext cx="8686800" cy="570224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dirty="0"/>
                  <a:t>Balanced O.P. uses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OPs/cycle using pipelined MACs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2× performance, 2× intensity, 2× load use, 2× logic area, 4× storage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Often a good trade-off, but not always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Reduced performance O.P. goes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MAC array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OPs/cycle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Skinny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-inner MM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000" dirty="0"/>
                  <a:t>) has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cycles of loads,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 supported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Requires special inner-product hardware, likely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extra pipe stages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Benefits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VRF read ports (workaround exists—adds complexity)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Requires operand storage in MACs to save power on operand delivery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performance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OPs/cycle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Between reduced MAC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outer product options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Useful only if this is your performance goal, otherwise more complex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(16 cycles of loads)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array of 4-inner product units gives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OPs/cycle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1800" dirty="0"/>
                  <a:t>same as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outer product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000" dirty="0"/>
                  <a:t>Potentially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requiring extra pipeline stages and power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87B87C-3E14-61CC-1800-92B3D75A3F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515" y="1353312"/>
                <a:ext cx="8686800" cy="5702244"/>
              </a:xfrm>
              <a:blipFill>
                <a:blip r:embed="rId3"/>
                <a:stretch>
                  <a:fillRect l="-584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59113-6948-7DCD-2A94-5D046F8F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Earl Killian Matrix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37971-A9CB-0C83-60B9-D0F87AE5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90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571CF0-8E1E-2CA0-BC61-1AE775F48A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1515" y="413810"/>
                <a:ext cx="8686800" cy="80538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Conclusion: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Outer Product vs. Skinny MM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571CF0-8E1E-2CA0-BC61-1AE775F48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1515" y="413810"/>
                <a:ext cx="8686800" cy="805389"/>
              </a:xfrm>
              <a:blipFill>
                <a:blip r:embed="rId2"/>
                <a:stretch>
                  <a:fillRect l="-146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37FCD-E3E0-3B20-DCBE-5BA0A6EFE6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515" y="1353312"/>
                <a:ext cx="8686800" cy="5702244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Whether Outer Product or Skinny MM better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depends on performance/cost goals</a:t>
                </a:r>
              </a:p>
              <a:p>
                <a:pPr lvl="1"/>
                <a:r>
                  <a:rPr lang="en-US" sz="2400"/>
                  <a:t>For many </a:t>
                </a:r>
                <a:r>
                  <a:rPr lang="en-US" sz="2400" dirty="0"/>
                  <a:t>cases, Outer Product is simpler and same performance</a:t>
                </a:r>
              </a:p>
              <a:p>
                <a:pPr lvl="1"/>
                <a:r>
                  <a:rPr lang="en-US" sz="2400" dirty="0"/>
                  <a:t>For one case, performance of Skinny MM,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OPs/cycle, is between two Outer Product options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½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for reduced MACs,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800" dirty="0"/>
                  <a:t>RISC-V should not force choice on implementation</a:t>
                </a:r>
              </a:p>
              <a:p>
                <a:pPr lvl="1"/>
                <a:r>
                  <a:rPr lang="en-US" sz="2400" dirty="0"/>
                  <a:t>Instead have, e.g.,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vsettk</a:t>
                </a:r>
                <a:r>
                  <a:rPr lang="en-US" sz="2400" dirty="0"/>
                  <a:t> instruction, to indicate what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-value software should use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37FCD-E3E0-3B20-DCBE-5BA0A6EFE6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515" y="1353312"/>
                <a:ext cx="8686800" cy="5702244"/>
              </a:xfrm>
              <a:blipFill>
                <a:blip r:embed="rId3"/>
                <a:stretch>
                  <a:fillRect l="-1168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5F476-6A23-478D-D7AA-97A6C7AE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24256-CE11-F279-7EE6-F97E4EE1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52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E32F-E12C-BDD7-06D0-95673CCE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Inner Product Keeps Returning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5F1CE1-39D9-F769-2774-0046DC50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/>
                  <a:t>Outer product has many nice properties</a:t>
                </a:r>
              </a:p>
              <a:p>
                <a:pPr lvl="1"/>
                <a:r>
                  <a:rPr lang="en-US" sz="2200" b="0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) performance makes it easy to target a wide range</a:t>
                </a:r>
              </a:p>
              <a:p>
                <a:pPr lvl="1"/>
                <a:r>
                  <a:rPr lang="en-US" sz="2200" dirty="0"/>
                  <a:t>Same FP rounding</a:t>
                </a:r>
              </a:p>
              <a:p>
                <a:r>
                  <a:rPr lang="en-US" sz="2200" dirty="0"/>
                  <a:t>But engineers sometimes augment O.P. with inner product</a:t>
                </a:r>
              </a:p>
              <a:p>
                <a:pPr lvl="1"/>
                <a:r>
                  <a:rPr lang="en-US" sz="2200" dirty="0"/>
                  <a:t>One reason is widening</a:t>
                </a:r>
              </a:p>
              <a:p>
                <a:pPr lvl="2"/>
                <a:r>
                  <a:rPr lang="en-US" dirty="0"/>
                  <a:t>Small data types are multiplied, and accumulated in higher precision, e.g., FP32 ← FP32 + FP8×FP8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RVV not well-suited for &gt;2× widening</a:t>
                </a:r>
              </a:p>
              <a:p>
                <a:pPr lvl="3"/>
                <a:r>
                  <a:rPr lang="en-US" sz="2200" dirty="0"/>
                  <a:t>e.g., IME proposal to add fat inner product to RVV reduces accumulation tile size to support widening</a:t>
                </a:r>
              </a:p>
              <a:p>
                <a:pPr lvl="2"/>
                <a:r>
                  <a:rPr lang="en-US" dirty="0"/>
                  <a:t>FP32 adder naturally lays out wider than FP8 multiplier</a:t>
                </a:r>
              </a:p>
              <a:p>
                <a:pPr lvl="3"/>
                <a:r>
                  <a:rPr lang="en-US" sz="2200" dirty="0"/>
                  <a:t>Tempting to put 4 FP8 multipliers in the width of one FP32 adder</a:t>
                </a:r>
              </a:p>
              <a:p>
                <a:pPr lvl="1"/>
                <a:r>
                  <a:rPr lang="en-US" sz="2200" dirty="0"/>
                  <a:t>Another reason is handling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/>
                  <a:t> 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200" dirty="0"/>
                  <a:t> is too big</a:t>
                </a:r>
              </a:p>
              <a:p>
                <a:pPr lvl="1"/>
                <a:r>
                  <a:rPr lang="en-US" sz="2200" dirty="0"/>
                  <a:t>Finally, to improve OPs/c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5F1CE1-39D9-F769-2774-0046DC50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6" t="-1136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7F22-1714-0315-EC1F-836B9616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ED6DA-EB04-1395-E020-D7BA070F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4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8082-40F7-DC90-DE00-A7B14C2D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169970"/>
            <a:ext cx="8686800" cy="625273"/>
          </a:xfrm>
        </p:spPr>
        <p:txBody>
          <a:bodyPr/>
          <a:lstStyle/>
          <a:p>
            <a:r>
              <a:rPr lang="en-US" dirty="0"/>
              <a:t>Outer Product Layout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FE0F84-91FB-A693-B531-1D29915B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60197"/>
              </p:ext>
            </p:extLst>
          </p:nvPr>
        </p:nvGraphicFramePr>
        <p:xfrm>
          <a:off x="0" y="892225"/>
          <a:ext cx="9948672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896">
                  <a:extLst>
                    <a:ext uri="{9D8B030D-6E8A-4147-A177-3AD203B41FA5}">
                      <a16:colId xmlns:a16="http://schemas.microsoft.com/office/drawing/2014/main" val="271414685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28957747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42140641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2425442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96455003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142997081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275669032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003653164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595051246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31048476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51608062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242470572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579973954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61141634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29089354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35759210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590858987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1746146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844405171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71541094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566723814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10769447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84873623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83074334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72422493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60930753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32287577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16168805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194808287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961310336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94581434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161133716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Vector Register File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79500353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3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6" gridSpan="5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A vector vertical</a:t>
                      </a:r>
                      <a:b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</a:br>
                      <a: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 vector</a:t>
                      </a:r>
                      <a:b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</a:br>
                      <a: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horizontal</a:t>
                      </a:r>
                      <a:b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Very long wires</a:t>
                      </a: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07675632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2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416975264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Vector Datapath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2531012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3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407101422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78298064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40626473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00470115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09797497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62686153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3226416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70585817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02809273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53164134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00366262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80617218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10221618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57356957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96596601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92135468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526220595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6BE0DA-4BD2-5F24-6A6C-2B28207A7C71}"/>
              </a:ext>
            </a:extLst>
          </p:cNvPr>
          <p:cNvCxnSpPr>
            <a:cxnSpLocks/>
          </p:cNvCxnSpPr>
          <p:nvPr/>
        </p:nvCxnSpPr>
        <p:spPr>
          <a:xfrm>
            <a:off x="7676554" y="892225"/>
            <a:ext cx="0" cy="2008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077336-DFE4-BE02-564B-5FE4F3FE2E63}"/>
              </a:ext>
            </a:extLst>
          </p:cNvPr>
          <p:cNvCxnSpPr>
            <a:cxnSpLocks/>
          </p:cNvCxnSpPr>
          <p:nvPr/>
        </p:nvCxnSpPr>
        <p:spPr>
          <a:xfrm>
            <a:off x="7858934" y="892225"/>
            <a:ext cx="0" cy="586047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9CFC82-F00C-27FB-1E9A-575D5A2E8F3D}"/>
              </a:ext>
            </a:extLst>
          </p:cNvPr>
          <p:cNvCxnSpPr/>
          <p:nvPr/>
        </p:nvCxnSpPr>
        <p:spPr>
          <a:xfrm>
            <a:off x="6953846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FD02C4-A930-E9BF-AB1A-EF3B77A4FC7F}"/>
              </a:ext>
            </a:extLst>
          </p:cNvPr>
          <p:cNvCxnSpPr/>
          <p:nvPr/>
        </p:nvCxnSpPr>
        <p:spPr>
          <a:xfrm>
            <a:off x="6036040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ED38F8-4A6D-5125-4827-6C1361395B27}"/>
              </a:ext>
            </a:extLst>
          </p:cNvPr>
          <p:cNvCxnSpPr>
            <a:cxnSpLocks/>
          </p:cNvCxnSpPr>
          <p:nvPr/>
        </p:nvCxnSpPr>
        <p:spPr>
          <a:xfrm>
            <a:off x="6772602" y="892225"/>
            <a:ext cx="0" cy="2923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C0C3FA-D334-74F2-A049-30E9960FFCF0}"/>
              </a:ext>
            </a:extLst>
          </p:cNvPr>
          <p:cNvCxnSpPr/>
          <p:nvPr/>
        </p:nvCxnSpPr>
        <p:spPr>
          <a:xfrm>
            <a:off x="1051560" y="5603053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C9BEEF-2C6C-98AD-3DD2-37E74BA23547}"/>
              </a:ext>
            </a:extLst>
          </p:cNvPr>
          <p:cNvCxnSpPr>
            <a:cxnSpLocks/>
          </p:cNvCxnSpPr>
          <p:nvPr/>
        </p:nvCxnSpPr>
        <p:spPr>
          <a:xfrm>
            <a:off x="1051560" y="6851904"/>
            <a:ext cx="69272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E5034B-CE67-0705-3B18-CC892FEFC376}"/>
              </a:ext>
            </a:extLst>
          </p:cNvPr>
          <p:cNvCxnSpPr/>
          <p:nvPr/>
        </p:nvCxnSpPr>
        <p:spPr>
          <a:xfrm>
            <a:off x="1051560" y="4730496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1712F32-C4AC-9B85-8823-75B7BB57FED0}"/>
              </a:ext>
            </a:extLst>
          </p:cNvPr>
          <p:cNvCxnSpPr/>
          <p:nvPr/>
        </p:nvCxnSpPr>
        <p:spPr>
          <a:xfrm>
            <a:off x="1051560" y="3816096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2D2A42A-3409-ED1A-8E39-57C9D17EE82F}"/>
              </a:ext>
            </a:extLst>
          </p:cNvPr>
          <p:cNvCxnSpPr/>
          <p:nvPr/>
        </p:nvCxnSpPr>
        <p:spPr>
          <a:xfrm>
            <a:off x="1051560" y="2901696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FD92D40-D00A-4B4D-F965-AA090F370B14}"/>
              </a:ext>
            </a:extLst>
          </p:cNvPr>
          <p:cNvCxnSpPr>
            <a:cxnSpLocks/>
          </p:cNvCxnSpPr>
          <p:nvPr/>
        </p:nvCxnSpPr>
        <p:spPr>
          <a:xfrm>
            <a:off x="1163774" y="892225"/>
            <a:ext cx="0" cy="5957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1FC3AB-66AF-342F-2AA9-D6EFD119FC50}"/>
              </a:ext>
            </a:extLst>
          </p:cNvPr>
          <p:cNvCxnSpPr/>
          <p:nvPr/>
        </p:nvCxnSpPr>
        <p:spPr>
          <a:xfrm>
            <a:off x="5095067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A981F80-A067-0827-99B4-6010BFE2D7A6}"/>
              </a:ext>
            </a:extLst>
          </p:cNvPr>
          <p:cNvCxnSpPr/>
          <p:nvPr/>
        </p:nvCxnSpPr>
        <p:spPr>
          <a:xfrm>
            <a:off x="4149551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3974A3F-ABA4-B2BA-07A3-B5006F242A72}"/>
              </a:ext>
            </a:extLst>
          </p:cNvPr>
          <p:cNvCxnSpPr/>
          <p:nvPr/>
        </p:nvCxnSpPr>
        <p:spPr>
          <a:xfrm>
            <a:off x="2279187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E673D35-9D5A-2EB1-2603-7DB1B93C15F8}"/>
              </a:ext>
            </a:extLst>
          </p:cNvPr>
          <p:cNvCxnSpPr/>
          <p:nvPr/>
        </p:nvCxnSpPr>
        <p:spPr>
          <a:xfrm>
            <a:off x="1379780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03DFF9-D3AF-0434-AB57-9E0EA57AD609}"/>
              </a:ext>
            </a:extLst>
          </p:cNvPr>
          <p:cNvCxnSpPr>
            <a:cxnSpLocks/>
          </p:cNvCxnSpPr>
          <p:nvPr/>
        </p:nvCxnSpPr>
        <p:spPr>
          <a:xfrm>
            <a:off x="5831629" y="892225"/>
            <a:ext cx="0" cy="3837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FD893C-B016-A95E-4F4A-E6BE491BE578}"/>
              </a:ext>
            </a:extLst>
          </p:cNvPr>
          <p:cNvCxnSpPr>
            <a:cxnSpLocks/>
          </p:cNvCxnSpPr>
          <p:nvPr/>
        </p:nvCxnSpPr>
        <p:spPr>
          <a:xfrm>
            <a:off x="4862946" y="892225"/>
            <a:ext cx="0" cy="47108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3BFAE-51D9-0D0E-1629-1F0781F2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98C47-F598-7C01-8F1D-84A028B7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6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C5BB5-F4BE-3474-BFDA-0CF30F391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DB8916-3035-5113-7A24-6D0995075B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1515" y="169970"/>
                <a:ext cx="8686800" cy="625273"/>
              </a:xfrm>
            </p:spPr>
            <p:txBody>
              <a:bodyPr/>
              <a:lstStyle/>
              <a:p>
                <a:r>
                  <a:rPr lang="en-US" dirty="0"/>
                  <a:t>Skinny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Layout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DB8916-3035-5113-7A24-6D0995075B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1515" y="169970"/>
                <a:ext cx="8686800" cy="625273"/>
              </a:xfrm>
              <a:blipFill>
                <a:blip r:embed="rId2"/>
                <a:stretch>
                  <a:fillRect l="-2190" t="-20000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9289D3-78D4-B587-AB40-AE0A689C5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42774"/>
              </p:ext>
            </p:extLst>
          </p:nvPr>
        </p:nvGraphicFramePr>
        <p:xfrm>
          <a:off x="0" y="892225"/>
          <a:ext cx="9948672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896">
                  <a:extLst>
                    <a:ext uri="{9D8B030D-6E8A-4147-A177-3AD203B41FA5}">
                      <a16:colId xmlns:a16="http://schemas.microsoft.com/office/drawing/2014/main" val="271414685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28957747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42140641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2425442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96455003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142997081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275669032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003653164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595051246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31048476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51608062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242470572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579973954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61141634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29089354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35759210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590858987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1746146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844405171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71541094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566723814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10769447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84873623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83074334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72422493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60930753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32287577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16168805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194808287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961310336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94581434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161133716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Vector Register File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79500353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3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6" gridSpan="5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A vector vertical</a:t>
                      </a:r>
                      <a:b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</a:br>
                      <a: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 vector</a:t>
                      </a:r>
                      <a:b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</a:br>
                      <a: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horizontal</a:t>
                      </a:r>
                      <a:b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Very long wires</a:t>
                      </a: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07675632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2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416975264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Vector Datapath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2531012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3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407101422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78298064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40626473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00470115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09797497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62686153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3226416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70585817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02809273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53164134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00366262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80617218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10221618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57356957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96596601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92135468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526220595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99D233-A5BA-703C-00F2-9974341E24DE}"/>
              </a:ext>
            </a:extLst>
          </p:cNvPr>
          <p:cNvCxnSpPr>
            <a:cxnSpLocks/>
          </p:cNvCxnSpPr>
          <p:nvPr/>
        </p:nvCxnSpPr>
        <p:spPr>
          <a:xfrm>
            <a:off x="7676554" y="892225"/>
            <a:ext cx="0" cy="2008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8350B5-6414-2A46-349E-4A53917F74DC}"/>
              </a:ext>
            </a:extLst>
          </p:cNvPr>
          <p:cNvCxnSpPr>
            <a:cxnSpLocks/>
          </p:cNvCxnSpPr>
          <p:nvPr/>
        </p:nvCxnSpPr>
        <p:spPr>
          <a:xfrm>
            <a:off x="7858934" y="892225"/>
            <a:ext cx="0" cy="586047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FE8BC1-952A-1FF2-0151-3B79ACA40896}"/>
              </a:ext>
            </a:extLst>
          </p:cNvPr>
          <p:cNvCxnSpPr/>
          <p:nvPr/>
        </p:nvCxnSpPr>
        <p:spPr>
          <a:xfrm>
            <a:off x="6953846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D40CBA-C794-15EE-BED4-BE31E830F784}"/>
              </a:ext>
            </a:extLst>
          </p:cNvPr>
          <p:cNvCxnSpPr/>
          <p:nvPr/>
        </p:nvCxnSpPr>
        <p:spPr>
          <a:xfrm>
            <a:off x="6036040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538726-7FBA-ECF6-77C7-A25507462FB2}"/>
              </a:ext>
            </a:extLst>
          </p:cNvPr>
          <p:cNvCxnSpPr>
            <a:cxnSpLocks/>
          </p:cNvCxnSpPr>
          <p:nvPr/>
        </p:nvCxnSpPr>
        <p:spPr>
          <a:xfrm>
            <a:off x="6772602" y="892225"/>
            <a:ext cx="0" cy="2923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573A537-6315-B79C-BCC3-AA802D219D54}"/>
              </a:ext>
            </a:extLst>
          </p:cNvPr>
          <p:cNvCxnSpPr/>
          <p:nvPr/>
        </p:nvCxnSpPr>
        <p:spPr>
          <a:xfrm>
            <a:off x="1051560" y="5603053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B0C9F9-34C2-710D-9436-FAF2C1DE293A}"/>
              </a:ext>
            </a:extLst>
          </p:cNvPr>
          <p:cNvCxnSpPr>
            <a:cxnSpLocks/>
          </p:cNvCxnSpPr>
          <p:nvPr/>
        </p:nvCxnSpPr>
        <p:spPr>
          <a:xfrm>
            <a:off x="1051560" y="6851904"/>
            <a:ext cx="69272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BEAEAA-7508-1E3C-ADB2-CCA297FD6A62}"/>
              </a:ext>
            </a:extLst>
          </p:cNvPr>
          <p:cNvCxnSpPr/>
          <p:nvPr/>
        </p:nvCxnSpPr>
        <p:spPr>
          <a:xfrm>
            <a:off x="1051560" y="4730496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8DA655-ED09-D89E-1DF4-F7E5372D0562}"/>
              </a:ext>
            </a:extLst>
          </p:cNvPr>
          <p:cNvCxnSpPr/>
          <p:nvPr/>
        </p:nvCxnSpPr>
        <p:spPr>
          <a:xfrm>
            <a:off x="1051560" y="3816096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2B081F5-EAE3-2D6B-DDEE-64B2E2E4952A}"/>
              </a:ext>
            </a:extLst>
          </p:cNvPr>
          <p:cNvCxnSpPr/>
          <p:nvPr/>
        </p:nvCxnSpPr>
        <p:spPr>
          <a:xfrm>
            <a:off x="1051560" y="2901696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C9F651-7071-0C53-1B02-2B6412F40234}"/>
              </a:ext>
            </a:extLst>
          </p:cNvPr>
          <p:cNvCxnSpPr>
            <a:cxnSpLocks/>
          </p:cNvCxnSpPr>
          <p:nvPr/>
        </p:nvCxnSpPr>
        <p:spPr>
          <a:xfrm>
            <a:off x="1163774" y="892225"/>
            <a:ext cx="0" cy="5957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E56093C-5DB4-F7D3-D889-BB58767A4215}"/>
              </a:ext>
            </a:extLst>
          </p:cNvPr>
          <p:cNvCxnSpPr/>
          <p:nvPr/>
        </p:nvCxnSpPr>
        <p:spPr>
          <a:xfrm>
            <a:off x="5095067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062E480-1D34-CFCD-792F-33D8E0BC1C2B}"/>
              </a:ext>
            </a:extLst>
          </p:cNvPr>
          <p:cNvCxnSpPr/>
          <p:nvPr/>
        </p:nvCxnSpPr>
        <p:spPr>
          <a:xfrm>
            <a:off x="4149551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2F7FBC-09FE-EF9F-B6BF-8C3EED6BFF4B}"/>
              </a:ext>
            </a:extLst>
          </p:cNvPr>
          <p:cNvCxnSpPr/>
          <p:nvPr/>
        </p:nvCxnSpPr>
        <p:spPr>
          <a:xfrm>
            <a:off x="2279187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7854A76-1127-4213-B034-C19D6A1290C3}"/>
              </a:ext>
            </a:extLst>
          </p:cNvPr>
          <p:cNvCxnSpPr/>
          <p:nvPr/>
        </p:nvCxnSpPr>
        <p:spPr>
          <a:xfrm>
            <a:off x="1379780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D87FEDA-ADFE-273E-9B1E-975D056CC123}"/>
              </a:ext>
            </a:extLst>
          </p:cNvPr>
          <p:cNvCxnSpPr>
            <a:cxnSpLocks/>
          </p:cNvCxnSpPr>
          <p:nvPr/>
        </p:nvCxnSpPr>
        <p:spPr>
          <a:xfrm>
            <a:off x="5831629" y="892225"/>
            <a:ext cx="0" cy="3837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056C71D-9961-2BE0-A04E-A96B308D4210}"/>
              </a:ext>
            </a:extLst>
          </p:cNvPr>
          <p:cNvCxnSpPr>
            <a:cxnSpLocks/>
          </p:cNvCxnSpPr>
          <p:nvPr/>
        </p:nvCxnSpPr>
        <p:spPr>
          <a:xfrm>
            <a:off x="4862946" y="892225"/>
            <a:ext cx="0" cy="47108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5BD79-38EE-C4A7-9925-D1D65B3B7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B12CE-3AC0-8C40-D0BB-D02C1BAB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78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38069-D55A-6406-C813-D9A2E42F3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2FE7BC-E810-2FED-3C80-0776703F0B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1515" y="169970"/>
                <a:ext cx="8686800" cy="625273"/>
              </a:xfrm>
            </p:spPr>
            <p:txBody>
              <a:bodyPr/>
              <a:lstStyle/>
              <a:p>
                <a:r>
                  <a:rPr lang="en-US" dirty="0"/>
                  <a:t>Skinny MM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Layout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2FE7BC-E810-2FED-3C80-0776703F0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1515" y="169970"/>
                <a:ext cx="8686800" cy="625273"/>
              </a:xfrm>
              <a:blipFill>
                <a:blip r:embed="rId2"/>
                <a:stretch>
                  <a:fillRect l="-2190" t="-20000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6CAB5-36E8-5EEF-D987-AACAA6886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250247"/>
              </p:ext>
            </p:extLst>
          </p:nvPr>
        </p:nvGraphicFramePr>
        <p:xfrm>
          <a:off x="0" y="892225"/>
          <a:ext cx="9948672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896">
                  <a:extLst>
                    <a:ext uri="{9D8B030D-6E8A-4147-A177-3AD203B41FA5}">
                      <a16:colId xmlns:a16="http://schemas.microsoft.com/office/drawing/2014/main" val="271414685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28957747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42140641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2425442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96455003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142997081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275669032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003653164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595051246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31048476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51608062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242470572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579973954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61141634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29089354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357592108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590858987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1746146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844405171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71541094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566723814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10769447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848736230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83074334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72422493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60930753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32287577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3161688059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1194808287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961310336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945814345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4161133716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Vector Register File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79500353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3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6" gridSpan="5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A vector vertical</a:t>
                      </a:r>
                      <a:b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</a:br>
                      <a: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 vector</a:t>
                      </a:r>
                      <a:b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</a:br>
                      <a: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horizontal</a:t>
                      </a:r>
                      <a:br>
                        <a:rPr lang="en-US" sz="1800" dirty="0">
                          <a:solidFill>
                            <a:srgbClr val="0070C0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Very long wires</a:t>
                      </a: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07675632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2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416975264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Vector Datapath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2531012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3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407101422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78298064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40626473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00470115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09797497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62686153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3226416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70585817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02809273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53164134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00366262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80617218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10221618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⋮</a:t>
                      </a:r>
                    </a:p>
                  </a:txBody>
                  <a:tcPr marL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57356957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96596601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⋯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92135468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526220595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8F71B7-3A02-3C9F-BE69-901147C5653A}"/>
              </a:ext>
            </a:extLst>
          </p:cNvPr>
          <p:cNvCxnSpPr>
            <a:cxnSpLocks/>
          </p:cNvCxnSpPr>
          <p:nvPr/>
        </p:nvCxnSpPr>
        <p:spPr>
          <a:xfrm>
            <a:off x="7676554" y="892225"/>
            <a:ext cx="0" cy="2008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DD3B11-D04C-1D04-3927-03DE6699025E}"/>
              </a:ext>
            </a:extLst>
          </p:cNvPr>
          <p:cNvCxnSpPr>
            <a:cxnSpLocks/>
          </p:cNvCxnSpPr>
          <p:nvPr/>
        </p:nvCxnSpPr>
        <p:spPr>
          <a:xfrm>
            <a:off x="7858934" y="892225"/>
            <a:ext cx="0" cy="586047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BFE433-0F13-2204-CFB6-2888306D784F}"/>
              </a:ext>
            </a:extLst>
          </p:cNvPr>
          <p:cNvCxnSpPr/>
          <p:nvPr/>
        </p:nvCxnSpPr>
        <p:spPr>
          <a:xfrm>
            <a:off x="6953846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ABAFA8-14AF-5578-3F4D-412C9FE8DF19}"/>
              </a:ext>
            </a:extLst>
          </p:cNvPr>
          <p:cNvCxnSpPr/>
          <p:nvPr/>
        </p:nvCxnSpPr>
        <p:spPr>
          <a:xfrm>
            <a:off x="6036040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C4A5FF-570C-39C8-7BC7-9632EAB27C4E}"/>
              </a:ext>
            </a:extLst>
          </p:cNvPr>
          <p:cNvCxnSpPr>
            <a:cxnSpLocks/>
          </p:cNvCxnSpPr>
          <p:nvPr/>
        </p:nvCxnSpPr>
        <p:spPr>
          <a:xfrm>
            <a:off x="6772602" y="892225"/>
            <a:ext cx="0" cy="2923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6AFC638-51FA-47B1-DB7F-8C257DC2DB15}"/>
              </a:ext>
            </a:extLst>
          </p:cNvPr>
          <p:cNvCxnSpPr/>
          <p:nvPr/>
        </p:nvCxnSpPr>
        <p:spPr>
          <a:xfrm>
            <a:off x="1051560" y="5603053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191AA4-F588-6B23-1073-484F9C862020}"/>
              </a:ext>
            </a:extLst>
          </p:cNvPr>
          <p:cNvCxnSpPr>
            <a:cxnSpLocks/>
          </p:cNvCxnSpPr>
          <p:nvPr/>
        </p:nvCxnSpPr>
        <p:spPr>
          <a:xfrm>
            <a:off x="1051560" y="6851904"/>
            <a:ext cx="69272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B2154D-A78F-750D-18C0-55376360BCFE}"/>
              </a:ext>
            </a:extLst>
          </p:cNvPr>
          <p:cNvCxnSpPr/>
          <p:nvPr/>
        </p:nvCxnSpPr>
        <p:spPr>
          <a:xfrm>
            <a:off x="1051560" y="4730496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2449FA-478B-047D-F633-76BAA4937A5E}"/>
              </a:ext>
            </a:extLst>
          </p:cNvPr>
          <p:cNvCxnSpPr/>
          <p:nvPr/>
        </p:nvCxnSpPr>
        <p:spPr>
          <a:xfrm>
            <a:off x="1051560" y="3816096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84597B-B5FC-416C-1852-1F347CB15E2E}"/>
              </a:ext>
            </a:extLst>
          </p:cNvPr>
          <p:cNvCxnSpPr/>
          <p:nvPr/>
        </p:nvCxnSpPr>
        <p:spPr>
          <a:xfrm>
            <a:off x="1051560" y="2901696"/>
            <a:ext cx="6931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49AB338-D5BC-D96E-C667-337424E8675D}"/>
              </a:ext>
            </a:extLst>
          </p:cNvPr>
          <p:cNvCxnSpPr>
            <a:cxnSpLocks/>
          </p:cNvCxnSpPr>
          <p:nvPr/>
        </p:nvCxnSpPr>
        <p:spPr>
          <a:xfrm>
            <a:off x="1163774" y="892225"/>
            <a:ext cx="0" cy="5957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F01ACF5-7BF7-B0B7-9809-C8C711C32B12}"/>
              </a:ext>
            </a:extLst>
          </p:cNvPr>
          <p:cNvCxnSpPr/>
          <p:nvPr/>
        </p:nvCxnSpPr>
        <p:spPr>
          <a:xfrm>
            <a:off x="5095067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9364BB3-47C3-D26A-F25F-884BDABDB2FD}"/>
              </a:ext>
            </a:extLst>
          </p:cNvPr>
          <p:cNvCxnSpPr/>
          <p:nvPr/>
        </p:nvCxnSpPr>
        <p:spPr>
          <a:xfrm>
            <a:off x="4149551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4637706-3285-F619-D295-EF7B7BC3DFB2}"/>
              </a:ext>
            </a:extLst>
          </p:cNvPr>
          <p:cNvCxnSpPr/>
          <p:nvPr/>
        </p:nvCxnSpPr>
        <p:spPr>
          <a:xfrm>
            <a:off x="2279187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8939CC3-A1EC-0909-7E27-E39CB9B753CB}"/>
              </a:ext>
            </a:extLst>
          </p:cNvPr>
          <p:cNvCxnSpPr/>
          <p:nvPr/>
        </p:nvCxnSpPr>
        <p:spPr>
          <a:xfrm>
            <a:off x="1379780" y="892225"/>
            <a:ext cx="0" cy="586130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C156B6-7130-4F29-C9F8-F6DB1D0226EA}"/>
              </a:ext>
            </a:extLst>
          </p:cNvPr>
          <p:cNvCxnSpPr>
            <a:cxnSpLocks/>
          </p:cNvCxnSpPr>
          <p:nvPr/>
        </p:nvCxnSpPr>
        <p:spPr>
          <a:xfrm>
            <a:off x="5831629" y="892225"/>
            <a:ext cx="0" cy="3837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90C1A81-6188-98C0-E8C4-022E23419FC1}"/>
              </a:ext>
            </a:extLst>
          </p:cNvPr>
          <p:cNvCxnSpPr>
            <a:cxnSpLocks/>
          </p:cNvCxnSpPr>
          <p:nvPr/>
        </p:nvCxnSpPr>
        <p:spPr>
          <a:xfrm>
            <a:off x="4862946" y="892225"/>
            <a:ext cx="0" cy="47108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F30DD-97E8-6BDA-7FFA-5626938F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9EED5-95D8-1B1F-E3D5-3C62F063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9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FDF7-9B21-9758-3961-87A422EF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 see for 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754E5-0EC7-7349-19CF-787DF72FF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/>
              <a:t>Need to be analyzing AI Applications</a:t>
            </a:r>
          </a:p>
          <a:p>
            <a:pPr lvl="1"/>
            <a:r>
              <a:rPr lang="en-US" sz="2200" dirty="0"/>
              <a:t>AI data types are more demanding than FP32</a:t>
            </a:r>
          </a:p>
          <a:p>
            <a:pPr lvl="1"/>
            <a:r>
              <a:rPr lang="en-US" sz="2200" dirty="0"/>
              <a:t>Need more than just Matrix Multiply</a:t>
            </a:r>
          </a:p>
          <a:p>
            <a:pPr lvl="1"/>
            <a:r>
              <a:rPr lang="en-US" sz="2160" dirty="0" err="1"/>
              <a:t>Matrix×Vector</a:t>
            </a:r>
            <a:r>
              <a:rPr lang="en-US" sz="2160" dirty="0"/>
              <a:t> is a problem (memory bandwidth limited)</a:t>
            </a:r>
          </a:p>
          <a:p>
            <a:pPr lvl="2"/>
            <a:r>
              <a:rPr lang="en-US" sz="1760" dirty="0"/>
              <a:t>AME needs to spend more time on this</a:t>
            </a:r>
          </a:p>
          <a:p>
            <a:r>
              <a:rPr lang="en-US" sz="2600" dirty="0"/>
              <a:t>Need attention to energy efficiency</a:t>
            </a:r>
          </a:p>
          <a:p>
            <a:pPr lvl="1"/>
            <a:r>
              <a:rPr lang="en-US" sz="2200" dirty="0"/>
              <a:t>Primary question is data reuse</a:t>
            </a:r>
          </a:p>
          <a:p>
            <a:pPr lvl="1"/>
            <a:r>
              <a:rPr lang="en-US" sz="2200" dirty="0"/>
              <a:t>Reducing accesses to each level of memory hierarchy (and wires)</a:t>
            </a:r>
          </a:p>
          <a:p>
            <a:r>
              <a:rPr lang="en-US" sz="2600" dirty="0"/>
              <a:t>Need to address memory layout issues</a:t>
            </a:r>
          </a:p>
          <a:p>
            <a:pPr lvl="1"/>
            <a:r>
              <a:rPr lang="en-US" sz="2200" dirty="0"/>
              <a:t> E.g.,  transpose and inner-product packing</a:t>
            </a:r>
          </a:p>
          <a:p>
            <a:pPr lvl="1"/>
            <a:r>
              <a:rPr lang="en-US" sz="2200" dirty="0"/>
              <a:t>Is ISA support required to make this efficient?</a:t>
            </a:r>
          </a:p>
          <a:p>
            <a:pPr lvl="1"/>
            <a:r>
              <a:rPr lang="en-US" sz="2200" dirty="0"/>
              <a:t>When is data layout flexible, when is it not?</a:t>
            </a:r>
          </a:p>
          <a:p>
            <a:pPr lvl="2"/>
            <a:r>
              <a:rPr lang="en-US" sz="1760" dirty="0"/>
              <a:t>When is “natural layout” important?</a:t>
            </a:r>
            <a:endParaRPr lang="en-US" sz="2200" dirty="0"/>
          </a:p>
          <a:p>
            <a:r>
              <a:rPr lang="en-US" sz="2600" dirty="0"/>
              <a:t>Inner product overused in proposals?</a:t>
            </a:r>
          </a:p>
          <a:p>
            <a:pPr lvl="1"/>
            <a:r>
              <a:rPr lang="en-US" sz="2200" dirty="0"/>
              <a:t>Yes, inner product may help address widening</a:t>
            </a:r>
          </a:p>
          <a:p>
            <a:pPr lvl="1"/>
            <a:r>
              <a:rPr lang="en-US" sz="2200" dirty="0"/>
              <a:t>However, it loses energy efficiency</a:t>
            </a:r>
          </a:p>
          <a:p>
            <a:r>
              <a:rPr lang="en-US" sz="2600" dirty="0"/>
              <a:t>Matrix Register Files not useful and yet still proposed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4FC43-C5F7-E376-0EF1-175BB55B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C811B-B57C-6EDA-5C54-429AB3F5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4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547E1-5CCF-51E6-106F-012EA166B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A2E6-602D-0531-E43C-AC93CD71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Balanced Load/Compute for Load bandwidth 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0D8FA-5A59-9451-3ED6-8652E573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7EF8F-020C-EBE7-F603-4E0FF1C8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115C357-723F-FF96-0E21-EE500873C2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37962"/>
                  </p:ext>
                </p:extLst>
              </p:nvPr>
            </p:nvGraphicFramePr>
            <p:xfrm>
              <a:off x="694944" y="1225296"/>
              <a:ext cx="8686800" cy="5404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3383280">
                      <a:extLst>
                        <a:ext uri="{9D8B030D-6E8A-4147-A177-3AD203B41FA5}">
                          <a16:colId xmlns:a16="http://schemas.microsoft.com/office/drawing/2014/main" val="1683077243"/>
                        </a:ext>
                      </a:extLst>
                    </a:gridCol>
                  </a:tblGrid>
                  <a:tr h="33536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Skinny Matrix Multiply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600" dirty="0"/>
                            <a:t>-inner)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i="0" dirty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661227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to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3460607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553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Compute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2726099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sz="1600" dirty="0"/>
                            <a:t> wider)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600" dirty="0"/>
                            <a:t> per MAC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580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580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A115C357-723F-FF96-0E21-EE500873C2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37962"/>
                  </p:ext>
                </p:extLst>
              </p:nvPr>
            </p:nvGraphicFramePr>
            <p:xfrm>
              <a:off x="694944" y="1225296"/>
              <a:ext cx="8686800" cy="5404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3383280">
                      <a:extLst>
                        <a:ext uri="{9D8B030D-6E8A-4147-A177-3AD203B41FA5}">
                          <a16:colId xmlns:a16="http://schemas.microsoft.com/office/drawing/2014/main" val="1683077243"/>
                        </a:ext>
                      </a:extLst>
                    </a:gridCol>
                  </a:tblGrid>
                  <a:tr h="33536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3846" r="-749" b="-15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100000" r="-300000" b="-1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100000" r="-202256" b="-14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100000" r="-749" b="-14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9661227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207692" r="-300000" b="-13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207692" r="-202256" b="-13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207692" r="-749" b="-135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296296" r="-300000" b="-1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296296" r="-202256" b="-12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296296" r="-749" b="-12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to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3460607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492593" r="-749" b="-10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553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363636" r="-300000" b="-5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363636" r="-202256" b="-5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363636" r="-749" b="-520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Compute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784615" r="-749" b="-78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2726099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2" t="-851852" r="-354967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851852" r="-300000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851852" r="-202256" b="-65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851852" r="-749" b="-65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988462" r="-749" b="-57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1048148" r="-300000" b="-4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1048148" r="-202256" b="-4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1048148" r="-749" b="-4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580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673913" r="-300000" b="-1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673913" r="-202256" b="-1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673913" r="-749" b="-16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580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773913" r="-300000" b="-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773913" r="-202256" b="-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773913" r="-749" b="-6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1546154" r="-300000" b="-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1546154" r="-202256" b="-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929" t="-1546154" r="-749" b="-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666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8DCB-A7AD-9821-D82D-283FB1F1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Opinions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13AD6-5F01-1C3D-35C0-F814FE1F4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F4C10-7457-C770-5E4D-BC9AFB6F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5C17B-6438-496D-3895-3F7F8C0B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13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1265-B20E-B081-86D2-56F20C72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 Should Build On a RVV Subset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47B02-B0DA-3D2E-85ED-F727D253E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9951" indent="-189951"/>
            <a:r>
              <a:rPr lang="en-US" sz="2800" dirty="0"/>
              <a:t>RVA processors have RVV, need a high-end performance MM option</a:t>
            </a:r>
          </a:p>
          <a:p>
            <a:pPr marL="692871" lvl="1" indent="-189951"/>
            <a:r>
              <a:rPr lang="en-US" sz="2000" dirty="0"/>
              <a:t>IME is good, but not great – need great against other ISAs</a:t>
            </a:r>
          </a:p>
          <a:p>
            <a:pPr marL="189951" indent="-189951">
              <a:spcBef>
                <a:spcPts val="1815"/>
              </a:spcBef>
            </a:pPr>
            <a:r>
              <a:rPr lang="en-US" sz="2800" dirty="0"/>
              <a:t>RVV processors have or often have</a:t>
            </a:r>
          </a:p>
          <a:p>
            <a:pPr marL="567233" lvl="1" indent="-189951">
              <a:lnSpc>
                <a:spcPct val="100000"/>
              </a:lnSpc>
            </a:pPr>
            <a:r>
              <a:rPr lang="en-US" sz="2000" dirty="0"/>
              <a:t>High-performance cache hierarchy useful for tiling</a:t>
            </a:r>
          </a:p>
          <a:p>
            <a:pPr marL="567233" lvl="1" indent="-189951">
              <a:lnSpc>
                <a:spcPct val="100000"/>
              </a:lnSpc>
            </a:pPr>
            <a:r>
              <a:rPr lang="en-US" sz="2000" dirty="0"/>
              <a:t>Multiprocessor support, useful for MM</a:t>
            </a:r>
          </a:p>
          <a:p>
            <a:pPr marL="189951" indent="-189951">
              <a:spcBef>
                <a:spcPts val="1815"/>
              </a:spcBef>
            </a:pPr>
            <a:r>
              <a:rPr lang="en-US" sz="2800" dirty="0"/>
              <a:t>RVV provides</a:t>
            </a:r>
          </a:p>
          <a:p>
            <a:pPr marL="567233" lvl="1" indent="-189951">
              <a:lnSpc>
                <a:spcPct val="100000"/>
              </a:lnSpc>
            </a:pPr>
            <a:r>
              <a:rPr lang="en-US" sz="2000" dirty="0"/>
              <a:t>Vector Load/Store for Outer Product</a:t>
            </a:r>
          </a:p>
          <a:p>
            <a:pPr marL="567233" lvl="1" indent="-189951">
              <a:lnSpc>
                <a:spcPct val="100000"/>
              </a:lnSpc>
            </a:pPr>
            <a:r>
              <a:rPr lang="en-US" sz="2000" dirty="0"/>
              <a:t>Vector Operations for O(1) ratio kernels</a:t>
            </a:r>
          </a:p>
          <a:p>
            <a:pPr marL="567233" lvl="1" indent="-189951">
              <a:lnSpc>
                <a:spcPct val="100000"/>
              </a:lnSpc>
            </a:pPr>
            <a:r>
              <a:rPr lang="en-US" sz="2000" dirty="0"/>
              <a:t>Framework for scalable ISA</a:t>
            </a:r>
          </a:p>
          <a:p>
            <a:pPr marL="189951" indent="-189951">
              <a:spcBef>
                <a:spcPts val="1815"/>
              </a:spcBef>
            </a:pPr>
            <a:r>
              <a:rPr lang="en-US" sz="2800" dirty="0"/>
              <a:t>RVV outer-product needs an accumulators to be great</a:t>
            </a:r>
          </a:p>
          <a:p>
            <a:r>
              <a:rPr lang="en-US" sz="2800" dirty="0"/>
              <a:t>Subset addresses concerns about RVV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0D0D6-B43C-A75D-FB82-2452111A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9ED00-597A-6E82-0B73-6E3872BB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A80C-2A0D-44CD-B260-143EDD2A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RVV Subset as AME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DBE3A-340D-9E25-C0D9-5D39422B8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Discussion starting point</a:t>
            </a:r>
          </a:p>
          <a:p>
            <a:pPr lvl="1"/>
            <a:r>
              <a:rPr lang="en-US" dirty="0"/>
              <a:t>RVV processors will support more, but AME-only need not</a:t>
            </a:r>
          </a:p>
          <a:p>
            <a:pPr lvl="1"/>
            <a:r>
              <a:rPr lang="en-US" dirty="0"/>
              <a:t>Can be remote from cores</a:t>
            </a:r>
          </a:p>
          <a:p>
            <a:r>
              <a:rPr lang="en-US" dirty="0" err="1"/>
              <a:t>vset</a:t>
            </a:r>
            <a:r>
              <a:rPr lang="en-US" dirty="0"/>
              <a:t>*, context switch</a:t>
            </a:r>
          </a:p>
          <a:p>
            <a:r>
              <a:rPr lang="en-US" dirty="0"/>
              <a:t>Vector Register File (VRF)</a:t>
            </a:r>
          </a:p>
          <a:p>
            <a:pPr lvl="1"/>
            <a:r>
              <a:rPr lang="en-US" dirty="0"/>
              <a:t>Including LMUL</a:t>
            </a:r>
          </a:p>
          <a:p>
            <a:pPr lvl="1"/>
            <a:r>
              <a:rPr lang="en-US" dirty="0"/>
              <a:t>No masking</a:t>
            </a:r>
          </a:p>
          <a:p>
            <a:r>
              <a:rPr lang="en-US" dirty="0"/>
              <a:t>v{</a:t>
            </a:r>
            <a:r>
              <a:rPr lang="en-US" dirty="0" err="1"/>
              <a:t>l,s</a:t>
            </a:r>
            <a:r>
              <a:rPr lang="en-US" dirty="0"/>
              <a:t>}e{8,16,32,64}.v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strided</a:t>
            </a:r>
            <a:r>
              <a:rPr lang="en-US" dirty="0"/>
              <a:t>, indexed, segmented, FF, etc.</a:t>
            </a:r>
          </a:p>
          <a:p>
            <a:r>
              <a:rPr lang="en-US" dirty="0"/>
              <a:t>v{,</a:t>
            </a:r>
            <a:r>
              <a:rPr lang="en-US" dirty="0" err="1"/>
              <a:t>w,n</a:t>
            </a:r>
            <a:r>
              <a:rPr lang="en-US" dirty="0"/>
              <a:t>}{,f}</a:t>
            </a:r>
            <a:r>
              <a:rPr lang="en-US" i="1" dirty="0" err="1"/>
              <a:t>op</a:t>
            </a:r>
            <a:r>
              <a:rPr lang="en-US" dirty="0" err="1"/>
              <a:t>.v</a:t>
            </a:r>
            <a:r>
              <a:rPr lang="en-US" dirty="0"/>
              <a:t>{</a:t>
            </a:r>
            <a:r>
              <a:rPr lang="en-US" dirty="0" err="1"/>
              <a:t>v,x,f</a:t>
            </a:r>
            <a:r>
              <a:rPr lang="en-US" dirty="0"/>
              <a:t>}</a:t>
            </a:r>
          </a:p>
          <a:p>
            <a:pPr lvl="1"/>
            <a:r>
              <a:rPr lang="en-US" i="1" dirty="0"/>
              <a:t>op</a:t>
            </a:r>
            <a:r>
              <a:rPr lang="en-US" dirty="0"/>
              <a:t> includes most RVV ops</a:t>
            </a:r>
          </a:p>
          <a:p>
            <a:pPr lvl="2"/>
            <a:r>
              <a:rPr lang="en-US" dirty="0"/>
              <a:t>MACs, add/subtract, converts, moves, reductions, slide, etc.</a:t>
            </a:r>
          </a:p>
          <a:p>
            <a:pPr lvl="2"/>
            <a:r>
              <a:rPr lang="en-US" dirty="0"/>
              <a:t>Divide, sqrt need discussion (</a:t>
            </a:r>
            <a:r>
              <a:rPr lang="en-US" dirty="0" err="1"/>
              <a:t>softmax</a:t>
            </a:r>
            <a:r>
              <a:rPr lang="en-US"/>
              <a:t>)</a:t>
            </a:r>
            <a:endParaRPr lang="en-US" dirty="0"/>
          </a:p>
          <a:p>
            <a:pPr lvl="2"/>
            <a:r>
              <a:rPr lang="en-US" dirty="0"/>
              <a:t>Leave out iota, gather, compress, crypto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3AE77-0AEC-AA7E-A4A4-55AE0901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ABB9E-C661-9433-C65A-923D2851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80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75C3-4CF3-E032-5913-82971CE4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In 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AA668-37C6-CB3B-0872-44BD6DFCC0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  <a:spcBef>
                    <a:spcPts val="1000"/>
                  </a:spcBef>
                </a:pPr>
                <a:r>
                  <a:rPr lang="en-US" dirty="0"/>
                  <a:t>Architectural state for accumulators</a:t>
                </a:r>
              </a:p>
              <a:p>
                <a:pPr>
                  <a:lnSpc>
                    <a:spcPct val="110000"/>
                  </a:lnSpc>
                  <a:spcBef>
                    <a:spcPts val="1000"/>
                  </a:spcBef>
                </a:pPr>
                <a:r>
                  <a:rPr lang="en-US" dirty="0"/>
                  <a:t>Instructions that accumulate the outer product of two vectors in an 2D tile local to the MAC units</a:t>
                </a:r>
              </a:p>
              <a:p>
                <a:pPr>
                  <a:lnSpc>
                    <a:spcPct val="110000"/>
                  </a:lnSpc>
                  <a:spcBef>
                    <a:spcPts val="1000"/>
                  </a:spcBef>
                </a:pPr>
                <a:r>
                  <a:rPr lang="en-US" dirty="0"/>
                  <a:t>Optional support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skinny MM</a:t>
                </a:r>
              </a:p>
              <a:p>
                <a:pPr>
                  <a:lnSpc>
                    <a:spcPct val="110000"/>
                  </a:lnSpc>
                  <a:spcBef>
                    <a:spcPts val="1000"/>
                  </a:spcBef>
                </a:pPr>
                <a:r>
                  <a:rPr lang="en-US" dirty="0"/>
                  <a:t>Instructions to read accumulators sequentially by row to VRF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dirty="0"/>
                  <a:t>Unclear whether store from accumulators useful</a:t>
                </a:r>
              </a:p>
              <a:p>
                <a:pPr>
                  <a:lnSpc>
                    <a:spcPct val="110000"/>
                  </a:lnSpc>
                  <a:spcBef>
                    <a:spcPts val="1000"/>
                  </a:spcBef>
                </a:pPr>
                <a:r>
                  <a:rPr lang="en-US" dirty="0"/>
                  <a:t>Instructions to write accumulators by row and column from VRF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dirty="0"/>
                  <a:t>Write by column for transpose</a:t>
                </a:r>
              </a:p>
              <a:p>
                <a:pPr>
                  <a:lnSpc>
                    <a:spcPct val="110000"/>
                  </a:lnSpc>
                  <a:spcBef>
                    <a:spcPts val="1000"/>
                  </a:spcBef>
                </a:pPr>
                <a:r>
                  <a:rPr lang="en-US" dirty="0"/>
                  <a:t>Instructions to support prefetching and packing tiles from A and B tiles into the LLC and L2</a:t>
                </a:r>
              </a:p>
              <a:p>
                <a:pPr>
                  <a:lnSpc>
                    <a:spcPct val="110000"/>
                  </a:lnSpc>
                  <a:spcBef>
                    <a:spcPts val="1000"/>
                  </a:spcBef>
                </a:pPr>
                <a:r>
                  <a:rPr lang="en-US" dirty="0"/>
                  <a:t>Supporting &gt;2× widening for gemv and mixed data types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AA668-37C6-CB3B-0872-44BD6DFCC0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2" t="-1818"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64698-ADB9-F6E9-93BD-0D79D27A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E707A-4974-34F9-95C3-069E53200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20D2-5E3F-EC14-8287-ED2702CE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Optional in 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AD31E-06AA-B2A1-A796-A61118C595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AME should be based on</a:t>
                </a:r>
              </a:p>
              <a:p>
                <a:pPr lvl="1"/>
                <a:r>
                  <a:rPr lang="en-US" sz="2600" dirty="0"/>
                  <a:t>Classic Outer Product 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);</a:t>
                </a:r>
              </a:p>
              <a:p>
                <a:pPr lvl="1"/>
                <a:r>
                  <a:rPr lang="en-US" sz="2600" dirty="0"/>
                  <a:t>Optional Skinny Matrix Multiply (e.g.,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00" dirty="0"/>
                  <a:t> or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600" dirty="0"/>
                  <a:t>),</a:t>
                </a:r>
                <a:br>
                  <a:rPr lang="en-US" sz="2600" dirty="0"/>
                </a:br>
                <a:r>
                  <a:rPr lang="en-US" sz="2600" dirty="0"/>
                  <a:t>i.e., outer products of 4-inner product</a:t>
                </a:r>
              </a:p>
              <a:p>
                <a:r>
                  <a:rPr lang="en-US" sz="2800" dirty="0"/>
                  <a:t>The choice should up to the implementer</a:t>
                </a:r>
              </a:p>
              <a:p>
                <a:pPr lvl="1"/>
                <a:r>
                  <a:rPr lang="en-US" sz="2600" dirty="0"/>
                  <a:t>i.e., use of the inner-product should be optional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AD31E-06AA-B2A1-A796-A61118C595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8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BE870-F4B0-BC9C-29CF-4E05EDB6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AF16B-4BD5-4834-4A51-797EE539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60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9DE8-62B0-D22D-8A5E-804AA616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Not Be in 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E5B70-48CB-6478-4CD7-6D3E4443D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storage other than accumulation tile(s)</a:t>
            </a:r>
          </a:p>
          <a:p>
            <a:pPr lvl="1"/>
            <a:r>
              <a:rPr lang="en-US" dirty="0"/>
              <a:t>Matrix Register File not useful</a:t>
            </a:r>
          </a:p>
          <a:p>
            <a:pPr lvl="2"/>
            <a:endParaRPr lang="en-US" dirty="0"/>
          </a:p>
          <a:p>
            <a:r>
              <a:rPr lang="en-US" dirty="0"/>
              <a:t>Matrix addition, etc.</a:t>
            </a:r>
          </a:p>
          <a:p>
            <a:pPr lvl="1"/>
            <a:r>
              <a:rPr lang="en-US" dirty="0"/>
              <a:t>Just use RVV, it handles these at memory bandwidth speeds just fine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49144-BFA5-D3CD-B68D-9CB7490E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7B235-5709-15CA-ED57-B41D38C8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B9F3-A267-4D74-BC69-1B2EC584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BF4FC-780B-82E9-F305-74680566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Where should we spend our time?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Looking for ways to apply more MACs to other high op:data algorithms</a:t>
            </a:r>
          </a:p>
          <a:p>
            <a:pPr lvl="2">
              <a:lnSpc>
                <a:spcPct val="100000"/>
              </a:lnSpc>
            </a:pPr>
            <a:r>
              <a:rPr lang="en-US" sz="1980" dirty="0"/>
              <a:t>M×M Convolution (consider alternatives to im2col such as </a:t>
            </a:r>
            <a:r>
              <a:rPr lang="en-US" sz="1980" dirty="0" err="1"/>
              <a:t>SConv</a:t>
            </a:r>
            <a:r>
              <a:rPr lang="en-US" sz="1980" dirty="0"/>
              <a:t>)</a:t>
            </a:r>
          </a:p>
          <a:p>
            <a:pPr lvl="2">
              <a:lnSpc>
                <a:spcPct val="100000"/>
              </a:lnSpc>
            </a:pPr>
            <a:r>
              <a:rPr lang="en-US" sz="1980" dirty="0"/>
              <a:t>Motion search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Best way to prefetch and pack tiles for caches and operand read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TGs may not have spent enough time on this?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Need to support widening for </a:t>
            </a:r>
            <a:r>
              <a:rPr lang="en-US" dirty="0" err="1"/>
              <a:t>gemv</a:t>
            </a:r>
            <a:r>
              <a:rPr lang="en-US" dirty="0"/>
              <a:t> better than RVV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precision is </a:t>
            </a:r>
            <a:r>
              <a:rPr lang="en-US" i="1" dirty="0"/>
              <a:t>really</a:t>
            </a:r>
            <a:r>
              <a:rPr lang="en-US" dirty="0"/>
              <a:t> required for accumulators</a:t>
            </a:r>
          </a:p>
          <a:p>
            <a:pPr>
              <a:lnSpc>
                <a:spcPct val="100000"/>
              </a:lnSpc>
              <a:spcBef>
                <a:spcPts val="2311"/>
              </a:spcBef>
            </a:pPr>
            <a:r>
              <a:rPr lang="en-US" dirty="0"/>
              <a:t>Research question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to speed up gemv — it will dominate when gemm supported by AME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gemv is memory bandwidth limited: perhaps compression?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DC90E0-1C50-B430-52AA-4B910F46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28404-5D7C-022D-94DE-78C022B6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61CC-0D56-2954-EBB5-894681D6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proposed starting point for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83279-BA06-110D-05B2-7E703AB3E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Base</a:t>
            </a:r>
          </a:p>
          <a:p>
            <a:pPr lvl="1"/>
            <a:r>
              <a:rPr lang="en-US" sz="2400" dirty="0" err="1"/>
              <a:t>mset</a:t>
            </a:r>
            <a:r>
              <a:rPr lang="en-US" sz="2400" dirty="0"/>
              <a:t>{</a:t>
            </a:r>
            <a:r>
              <a:rPr lang="en-US" sz="2400" dirty="0" err="1"/>
              <a:t>m,n,k</a:t>
            </a:r>
            <a:r>
              <a:rPr lang="en-US" sz="2400" dirty="0"/>
              <a:t>}li </a:t>
            </a:r>
            <a:r>
              <a:rPr lang="en-US" sz="2400" dirty="0" err="1"/>
              <a:t>rd</a:t>
            </a:r>
            <a:r>
              <a:rPr lang="en-US" sz="2400" dirty="0"/>
              <a:t>, rs1, </a:t>
            </a:r>
            <a:r>
              <a:rPr lang="en-US" sz="2400" dirty="0" err="1"/>
              <a:t>vtypei</a:t>
            </a:r>
            <a:r>
              <a:rPr lang="en-US" sz="2400" dirty="0"/>
              <a:t> —Set M,N,K from App Dims</a:t>
            </a:r>
          </a:p>
          <a:p>
            <a:pPr lvl="1"/>
            <a:r>
              <a:rPr lang="en-US" sz="2400" dirty="0"/>
              <a:t>v{,f}op{,acc}.</a:t>
            </a:r>
            <a:r>
              <a:rPr lang="en-US" sz="2400" dirty="0" err="1"/>
              <a:t>avv</a:t>
            </a:r>
            <a:r>
              <a:rPr lang="en-US" sz="2400" dirty="0"/>
              <a:t> ma0, vs1, vs2—Outer Product integer/FP</a:t>
            </a:r>
          </a:p>
          <a:p>
            <a:pPr lvl="1"/>
            <a:r>
              <a:rPr lang="en-US" sz="2400" dirty="0"/>
              <a:t>v{,</a:t>
            </a:r>
            <a:r>
              <a:rPr lang="en-US" sz="2400" dirty="0" err="1"/>
              <a:t>f,r</a:t>
            </a:r>
            <a:r>
              <a:rPr lang="en-US" sz="2400" dirty="0"/>
              <a:t>}</a:t>
            </a:r>
            <a:r>
              <a:rPr lang="en-US" sz="2400" dirty="0" err="1"/>
              <a:t>raccr</a:t>
            </a:r>
            <a:r>
              <a:rPr lang="en-US" sz="2400" dirty="0"/>
              <a:t> </a:t>
            </a:r>
            <a:r>
              <a:rPr lang="en-US" sz="2400" dirty="0" err="1"/>
              <a:t>vd</a:t>
            </a:r>
            <a:r>
              <a:rPr lang="en-US" sz="2400" dirty="0"/>
              <a:t>, ma0 — Read accumulator integer/FP/RAW</a:t>
            </a:r>
          </a:p>
          <a:p>
            <a:pPr lvl="1"/>
            <a:r>
              <a:rPr lang="en-US" sz="2400" dirty="0"/>
              <a:t>v{,</a:t>
            </a:r>
            <a:r>
              <a:rPr lang="en-US" sz="2400" dirty="0" err="1"/>
              <a:t>f,r</a:t>
            </a:r>
            <a:r>
              <a:rPr lang="en-US" sz="2400" dirty="0"/>
              <a:t>}</a:t>
            </a:r>
            <a:r>
              <a:rPr lang="en-US" sz="2400" dirty="0" err="1"/>
              <a:t>waccr</a:t>
            </a:r>
            <a:r>
              <a:rPr lang="en-US" sz="2400" dirty="0"/>
              <a:t> rs1, vs2, ma0 —Write accumulator row</a:t>
            </a:r>
          </a:p>
          <a:p>
            <a:pPr lvl="1"/>
            <a:r>
              <a:rPr lang="en-US" sz="2400" dirty="0"/>
              <a:t>v{,f}</a:t>
            </a:r>
            <a:r>
              <a:rPr lang="en-US" sz="2400" dirty="0" err="1"/>
              <a:t>waccc</a:t>
            </a:r>
            <a:r>
              <a:rPr lang="en-US" sz="2400" dirty="0"/>
              <a:t> rs1, vs2, ma0 —Write accumulator column</a:t>
            </a:r>
          </a:p>
          <a:p>
            <a:pPr lvl="1"/>
            <a:r>
              <a:rPr lang="en-US" sz="2400" dirty="0"/>
              <a:t>v{,f}</a:t>
            </a:r>
            <a:r>
              <a:rPr lang="en-US" sz="2400" dirty="0" err="1"/>
              <a:t>macc.avx</a:t>
            </a:r>
            <a:r>
              <a:rPr lang="en-US" sz="2400" dirty="0"/>
              <a:t> ma0, vs1, rs2 —Vector MAC </a:t>
            </a:r>
            <a:r>
              <a:rPr lang="en-US" sz="2400"/>
              <a:t>using acc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 dirty="0"/>
              <a:t>for </a:t>
            </a:r>
            <a:r>
              <a:rPr lang="en-US" sz="2400" dirty="0" err="1"/>
              <a:t>gemv</a:t>
            </a:r>
            <a:r>
              <a:rPr lang="en-US" sz="2400" dirty="0"/>
              <a:t>)</a:t>
            </a:r>
          </a:p>
          <a:p>
            <a:r>
              <a:rPr lang="en-US" sz="2800" dirty="0"/>
              <a:t>Need additions for convolution, packing, prefetch, etc.</a:t>
            </a:r>
          </a:p>
          <a:p>
            <a:pPr lvl="1"/>
            <a:r>
              <a:rPr lang="en-US" sz="2360" dirty="0"/>
              <a:t>Based on application benchmarking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2B784-EF2E-603B-95CD-14B23AA45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152BA-6412-A4C6-90B3-D9C60A09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78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81AF33-B110-844E-FB47-85FEFF3E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87DDBA-C4A1-A312-2AE9-844F81BD2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600BB-800D-110C-5658-C4DD1ECB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5CB79-C3A6-8A9D-DFD8-65D6F2A0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EFAA-3975-086F-6355-90249402C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D635E-BF75-E0ED-8275-E60CBFE6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Matrix multiplication is used in many areas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Some are small matrixes of wide numbers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Example: 3×3 for coordinate transform using FP32 or FP64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However, AI uses large matrixes, too big to fit on-chip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Data is narrow (e.g., 16, 8, 6, or 4 bits)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Much of progress in AI is going to narrower and narrower data types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More exponent bits, less precision appears most useful for AI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Issue: FP add latency (denoted Δ) typically 4, compared to 1 for integer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Issue: how to stream the matrix data from off-chip to the computation in an efficient way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Pressure for narrow data types comes from need to make streaming more efficient</a:t>
            </a:r>
          </a:p>
          <a:p>
            <a:pPr lvl="2">
              <a:lnSpc>
                <a:spcPct val="100000"/>
              </a:lnSpc>
            </a:pPr>
            <a:r>
              <a:rPr lang="en-US" sz="1960" dirty="0"/>
              <a:t>Especially critical for </a:t>
            </a:r>
            <a:r>
              <a:rPr lang="en-US" sz="1960" dirty="0" err="1"/>
              <a:t>gemv</a:t>
            </a:r>
            <a:endParaRPr lang="en-US" sz="1960" dirty="0"/>
          </a:p>
          <a:p>
            <a:pPr lvl="1">
              <a:lnSpc>
                <a:spcPct val="100000"/>
              </a:lnSpc>
            </a:pPr>
            <a:r>
              <a:rPr lang="en-US" sz="2400" dirty="0"/>
              <a:t>Narrow data types are “widened” during computation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GPUs typically do FP32 ← FP32 + FP8 × FP8 (4× widening)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i.e. FP32 accumulation, but is this necessary (convenient for GPUs but…)?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0DDC7-D520-457E-8D41-BC2A5D33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1E1BA-1400-5F32-3855-43B448EC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93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C676-D4FB-1414-335A-9C88DD0F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D49F3-7337-7234-F347-6E467F82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96B58-FCEA-0572-3FFA-1AF1E77A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40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F4BDC3-767F-77C3-9D44-E89FAD00B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37460"/>
            <a:ext cx="7772400" cy="4697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CC81A-646C-4B58-93EF-B1A6B6448A12}"/>
                  </a:ext>
                </a:extLst>
              </p:cNvPr>
              <p:cNvSpPr txBox="1"/>
              <p:nvPr/>
            </p:nvSpPr>
            <p:spPr>
              <a:xfrm>
                <a:off x="694944" y="6431276"/>
                <a:ext cx="730219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Primary purpose here is to introduce the BLAS M, N, K convention</a:t>
                </a:r>
              </a:p>
              <a:p>
                <a:r>
                  <a:rPr lang="en-US" sz="2000" dirty="0"/>
                  <a:t>and show MM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𝑚𝑛</m:t>
                    </m:r>
                  </m:oMath>
                </a14:m>
                <a:r>
                  <a:rPr lang="en-US" sz="2000" dirty="0"/>
                  <a:t> inner products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CC81A-646C-4B58-93EF-B1A6B6448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4" y="6431276"/>
                <a:ext cx="7302192" cy="707886"/>
              </a:xfrm>
              <a:prstGeom prst="rect">
                <a:avLst/>
              </a:prstGeom>
              <a:blipFill>
                <a:blip r:embed="rId3"/>
                <a:stretch>
                  <a:fillRect l="-868" t="-3509" r="-69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735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1164-5C98-F0F7-DFC9-9EDA5EF8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94546-1973-2C2E-9A7D-4DDFCD05F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32089"/>
            <a:ext cx="7772400" cy="55623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DF588-5571-CDC7-9157-A777FA50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DE306-D709-2071-F77E-1D3F024F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20866-D211-0D22-03CE-C82F7A0C7F1C}"/>
              </a:ext>
            </a:extLst>
          </p:cNvPr>
          <p:cNvSpPr txBox="1"/>
          <p:nvPr/>
        </p:nvSpPr>
        <p:spPr>
          <a:xfrm>
            <a:off x="691515" y="6926396"/>
            <a:ext cx="682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Key point is that MM can be seen as a sum of outer products </a:t>
            </a:r>
          </a:p>
        </p:txBody>
      </p:sp>
    </p:spTree>
    <p:extLst>
      <p:ext uri="{BB962C8B-B14F-4D97-AF65-F5344CB8AC3E}">
        <p14:creationId xmlns:p14="http://schemas.microsoft.com/office/powerpoint/2010/main" val="1141377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A6D1088-AC3F-6A97-EA7C-D2236065C43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576" y="73164"/>
              <a:ext cx="9762427" cy="76078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2608">
                      <a:extLst>
                        <a:ext uri="{9D8B030D-6E8A-4147-A177-3AD203B41FA5}">
                          <a16:colId xmlns:a16="http://schemas.microsoft.com/office/drawing/2014/main" val="159718237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7995384"/>
                        </a:ext>
                      </a:extLst>
                    </a:gridCol>
                    <a:gridCol w="267208">
                      <a:extLst>
                        <a:ext uri="{9D8B030D-6E8A-4147-A177-3AD203B41FA5}">
                          <a16:colId xmlns:a16="http://schemas.microsoft.com/office/drawing/2014/main" val="3821096792"/>
                        </a:ext>
                      </a:extLst>
                    </a:gridCol>
                    <a:gridCol w="25400">
                      <a:extLst>
                        <a:ext uri="{9D8B030D-6E8A-4147-A177-3AD203B41FA5}">
                          <a16:colId xmlns:a16="http://schemas.microsoft.com/office/drawing/2014/main" val="22652576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4524899"/>
                        </a:ext>
                      </a:extLst>
                    </a:gridCol>
                    <a:gridCol w="106363">
                      <a:extLst>
                        <a:ext uri="{9D8B030D-6E8A-4147-A177-3AD203B41FA5}">
                          <a16:colId xmlns:a16="http://schemas.microsoft.com/office/drawing/2014/main" val="141592170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3429821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93215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877753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27889984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852969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9674556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68382419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74293808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1862464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0954214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38881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2132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99730584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4188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4545730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7769450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67672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19642550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4799121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560732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157261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2095216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55897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803745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4158715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0154743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551308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3842573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6656003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66109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baseline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5113551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gridSpan="19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baseline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>
                              <a:latin typeface="Helvetica" pitchFamily="2" charset="0"/>
                            </a:rPr>
                            <a:t> </a:t>
                          </a:r>
                          <a:r>
                            <a:rPr lang="en-US" sz="1600" baseline="0" dirty="0">
                              <a:latin typeface="Helvetica" pitchFamily="2" charset="0"/>
                            </a:rPr>
                            <a:t>is the inner product of row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smtClean="0">
                                  <a:latin typeface="Cambria Math" panose="02040503050406030204" pitchFamily="18" charset="0"/>
                                  <a:ea typeface="Menlo" panose="020B0609030804020204" pitchFamily="49" charset="0"/>
                                  <a:cs typeface="Menlo" panose="020B0609030804020204" pitchFamily="49" charset="0"/>
                                </a:rPr>
                                <m:t>𝑖</m:t>
                              </m:r>
                            </m:oMath>
                          </a14:m>
                          <a:r>
                            <a:rPr lang="en-US" sz="1600" baseline="0" dirty="0">
                              <a:latin typeface="Helvetica" pitchFamily="2" charset="0"/>
                            </a:rPr>
                            <a:t> of A and column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b="0" i="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baseline="0" dirty="0">
                              <a:latin typeface="Helvetica" pitchFamily="2" charset="0"/>
                            </a:rPr>
                            <a:t>of B:</a:t>
                          </a:r>
                          <a:endParaRPr lang="en-US" sz="1400" baseline="0" dirty="0">
                            <a:latin typeface="Helvetica" pitchFamily="2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562553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9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119872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800" b="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gridSpan="17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1894173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78611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611815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gridSpan="19"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>
                              <a:latin typeface="Helvetica" pitchFamily="2" charset="0"/>
                            </a:rPr>
                            <a:t>Each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aseline="0" dirty="0">
                              <a:latin typeface="Helvetica" pitchFamily="2" charset="0"/>
                            </a:rPr>
                            <a:t> can be computed in parallel.</a:t>
                          </a:r>
                          <a:br>
                            <a:rPr lang="en-US" sz="1600" baseline="0" dirty="0">
                              <a:latin typeface="Helvetica" pitchFamily="2" charset="0"/>
                            </a:rPr>
                          </a:br>
                          <a:r>
                            <a:rPr lang="en-US" sz="1600" baseline="0" dirty="0">
                              <a:latin typeface="Helvetica" pitchFamily="2" charset="0"/>
                            </a:rPr>
                            <a:t>The sums to do so are generally sequential.</a:t>
                          </a: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2540582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9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9016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9127782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8275407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9902504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baseline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674356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99445655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273876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970453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baseline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1322548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312544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005365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2883908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2723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4166137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3455016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22142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263576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1003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A6D1088-AC3F-6A97-EA7C-D2236065C4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0323240"/>
                  </p:ext>
                </p:extLst>
              </p:nvPr>
            </p:nvGraphicFramePr>
            <p:xfrm>
              <a:off x="36576" y="73164"/>
              <a:ext cx="9762427" cy="76078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2608">
                      <a:extLst>
                        <a:ext uri="{9D8B030D-6E8A-4147-A177-3AD203B41FA5}">
                          <a16:colId xmlns:a16="http://schemas.microsoft.com/office/drawing/2014/main" val="159718237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7995384"/>
                        </a:ext>
                      </a:extLst>
                    </a:gridCol>
                    <a:gridCol w="267208">
                      <a:extLst>
                        <a:ext uri="{9D8B030D-6E8A-4147-A177-3AD203B41FA5}">
                          <a16:colId xmlns:a16="http://schemas.microsoft.com/office/drawing/2014/main" val="3821096792"/>
                        </a:ext>
                      </a:extLst>
                    </a:gridCol>
                    <a:gridCol w="25400">
                      <a:extLst>
                        <a:ext uri="{9D8B030D-6E8A-4147-A177-3AD203B41FA5}">
                          <a16:colId xmlns:a16="http://schemas.microsoft.com/office/drawing/2014/main" val="22652576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4524899"/>
                        </a:ext>
                      </a:extLst>
                    </a:gridCol>
                    <a:gridCol w="106363">
                      <a:extLst>
                        <a:ext uri="{9D8B030D-6E8A-4147-A177-3AD203B41FA5}">
                          <a16:colId xmlns:a16="http://schemas.microsoft.com/office/drawing/2014/main" val="141592170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3429821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93215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877753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27889984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852969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9674556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68382419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74293808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1862464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0954214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38881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2132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99730584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4188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4545730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7769450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67672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19642550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4799121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560732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157261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2095216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55897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803745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4158715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0154743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551308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3842573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6656003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66109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47826" t="-100000" r="-400000" b="-24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5113551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gridSpan="1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736" t="-100000" r="-86284" b="-1106522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562553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9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119872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800" b="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gridSpan="1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8768" t="-131429" r="-96919" b="-627143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1894173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78611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611815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gridSpan="1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736" t="-352174" r="-86284" b="-854348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2540582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9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9016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9127782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8275407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9902504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47826" t="-1204348" r="-400000" b="-1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674356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99445655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273876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970453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9130" t="-1604348" r="-2508696" b="-9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1943478" t="-1604348" r="-1304348" b="-9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1322548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312544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005365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2883908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2723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4166137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3455016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22142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263576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10031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6A6155-6850-148F-BB9F-2ECC2DD3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DD9C1-EEE2-6F28-F134-40136A0E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54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FE80442-04B3-2CCA-D390-3BB74AF63E2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576" y="73164"/>
              <a:ext cx="9948672" cy="76251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2608">
                      <a:extLst>
                        <a:ext uri="{9D8B030D-6E8A-4147-A177-3AD203B41FA5}">
                          <a16:colId xmlns:a16="http://schemas.microsoft.com/office/drawing/2014/main" val="159718237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7995384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82109679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452489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41592170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3429821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93215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877753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27889984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852969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9674556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68382419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74293808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1862464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0954214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38881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2132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99730584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4188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4545730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7769450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67672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19642550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4799121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560732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157261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2095216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55897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803745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4158715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0154743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551308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3842573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6656003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66109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51135516"/>
                      </a:ext>
                    </a:extLst>
                  </a:tr>
                  <a:tr h="292608">
                    <a:tc rowSpan="2" gridSpan="20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i="1" baseline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000" baseline="0" dirty="0">
                              <a:latin typeface="Helvetica" pitchFamily="2" charset="0"/>
                            </a:rPr>
                            <a:t> </a:t>
                          </a:r>
                          <a:r>
                            <a:rPr lang="en-US" sz="1800" baseline="0" dirty="0">
                              <a:latin typeface="Helvetica" pitchFamily="2" charset="0"/>
                            </a:rPr>
                            <a:t>is the sum of the outer products of</a:t>
                          </a:r>
                          <a:br>
                            <a:rPr lang="en-US" sz="1800" baseline="0" dirty="0">
                              <a:latin typeface="Helvetica" pitchFamily="2" charset="0"/>
                            </a:rPr>
                          </a:br>
                          <a:r>
                            <a:rPr lang="en-US" sz="1800" baseline="0" dirty="0">
                              <a:latin typeface="Helvetica" pitchFamily="2" charset="0"/>
                            </a:rPr>
                            <a:t>column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Menlo" panose="020B0609030804020204" pitchFamily="49" charset="0"/>
                                  <a:cs typeface="Menlo" panose="020B0609030804020204" pitchFamily="49" charset="0"/>
                                </a:rPr>
                                <m:t>𝑙</m:t>
                              </m:r>
                            </m:oMath>
                          </a14:m>
                          <a:r>
                            <a:rPr lang="en-US" sz="1800" baseline="0" dirty="0">
                              <a:latin typeface="Helvetica" pitchFamily="2" charset="0"/>
                            </a:rPr>
                            <a:t> of A and row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b="0" i="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aseline="0" dirty="0">
                              <a:latin typeface="Helvetica" pitchFamily="2" charset="0"/>
                            </a:rPr>
                            <a:t>of B:</a:t>
                          </a:r>
                          <a:endParaRPr lang="en-US" sz="1600" baseline="0" dirty="0">
                            <a:latin typeface="Helvetica" pitchFamily="2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56255381"/>
                      </a:ext>
                    </a:extLst>
                  </a:tr>
                  <a:tr h="292608">
                    <a:tc gridSpan="20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119872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gridSpan="17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800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baseline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∗,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⊗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sz="1800" b="0" i="1" baseline="0" smtClean="0">
                                            <a:latin typeface="Cambria Math" panose="02040503050406030204" pitchFamily="18" charset="0"/>
                                          </a:rPr>
                                          <m:t>,∗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800" b="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1894173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78611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611815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2540582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9016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9127782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8275407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9902504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674356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99445655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273876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970453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1322548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312544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005365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2883908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2723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4166137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3455016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22142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263576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1003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FE80442-04B3-2CCA-D390-3BB74AF63E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1208062"/>
                  </p:ext>
                </p:extLst>
              </p:nvPr>
            </p:nvGraphicFramePr>
            <p:xfrm>
              <a:off x="36576" y="73164"/>
              <a:ext cx="9948672" cy="76251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2608">
                      <a:extLst>
                        <a:ext uri="{9D8B030D-6E8A-4147-A177-3AD203B41FA5}">
                          <a16:colId xmlns:a16="http://schemas.microsoft.com/office/drawing/2014/main" val="159718237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7995384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82109679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20452489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41592170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3429821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93215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877753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627889984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852969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9674556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68382419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74293808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18624641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70954214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38881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213250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99730584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7041885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4545730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7769450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67672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196425507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547991219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356073293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821572610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2095216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558978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13803745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344158715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201547436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075513082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4138425738"/>
                        </a:ext>
                      </a:extLst>
                    </a:gridCol>
                    <a:gridCol w="292608">
                      <a:extLst>
                        <a:ext uri="{9D8B030D-6E8A-4147-A177-3AD203B41FA5}">
                          <a16:colId xmlns:a16="http://schemas.microsoft.com/office/drawing/2014/main" val="156656003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66109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51135516"/>
                      </a:ext>
                    </a:extLst>
                  </a:tr>
                  <a:tr h="292608">
                    <a:tc rowSpan="2" gridSpan="2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95833" r="-69913" b="-1058333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56255381"/>
                      </a:ext>
                    </a:extLst>
                  </a:tr>
                  <a:tr h="309944">
                    <a:tc gridSpan="20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119872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gridSpan="1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1705" t="-136232" r="-88041" b="-636232"/>
                          </a:stretch>
                        </a:blipFill>
                      </a:tcPr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rowSpan="3" h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1894173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78611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gridSpan="17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 hMerge="1" vMerge="1"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6611815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2540582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990168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9127782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8275407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9902504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K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4674356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99445655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273876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970453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313225488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312544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M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00536517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2883908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9942723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4166137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34550166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3221427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0" dirty="0">
                              <a:latin typeface="Menlo" panose="020B0609030804020204" pitchFamily="49" charset="0"/>
                            </a:rPr>
                            <a:t>N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52635767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aseline="0" dirty="0">
                            <a:latin typeface="Menlo" panose="020B0609030804020204" pitchFamily="49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10031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E073C-51AF-F939-3AAE-40CD353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DDB7E-CB64-6806-9AAA-6A65A2C3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36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8F12-78BE-354F-AD9F-D89798E5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A26E3-A6C3-8715-FBDC-2F579DD21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schoolbook MM method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← 0 to m-1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for j ← 0 to n-1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l ← 0 to k-1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c[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← c[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+ a[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* b[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l,j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r>
              <a:rPr lang="en-US" sz="2400" dirty="0"/>
              <a:t>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err="1"/>
              <a:t>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400" dirty="0" err="1"/>
              <a:t>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400" dirty="0"/>
              <a:t> loops can be done in six different orders</a:t>
            </a:r>
          </a:p>
          <a:p>
            <a:pPr lvl="1"/>
            <a:r>
              <a:rPr lang="en-US" sz="2400" dirty="0"/>
              <a:t>Each ordering has different characteristics</a:t>
            </a:r>
          </a:p>
          <a:p>
            <a:pPr lvl="1"/>
            <a:r>
              <a:rPr lang="en-US" sz="2400" dirty="0"/>
              <a:t>The outer two loops determine which of A, B, or C is “stationary”: i.e., </a:t>
            </a:r>
            <a:r>
              <a:rPr lang="en-US" sz="2400"/>
              <a:t>indexes unchanging </a:t>
            </a:r>
            <a:r>
              <a:rPr lang="en-US" sz="2400" dirty="0"/>
              <a:t>in the inner loop</a:t>
            </a:r>
          </a:p>
          <a:p>
            <a:pPr lvl="1"/>
            <a:r>
              <a:rPr lang="en-US" sz="2400" dirty="0"/>
              <a:t>The schoolbook method makes C stationary</a:t>
            </a:r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dirty="0"/>
              <a:t> held in register, so load from A, load from B, MAC</a:t>
            </a:r>
          </a:p>
          <a:p>
            <a:pPr lvl="2"/>
            <a:r>
              <a:rPr lang="en-US" sz="2000" dirty="0"/>
              <a:t>Loads and stores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dirty="0"/>
              <a:t> are in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000" dirty="0"/>
              <a:t> loop, not the inner loop</a:t>
            </a:r>
          </a:p>
          <a:p>
            <a:pPr lvl="1"/>
            <a:r>
              <a:rPr lang="en-US" sz="2400" dirty="0"/>
              <a:t>Order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2400" dirty="0" err="1"/>
              <a:t>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400" dirty="0" err="1"/>
              <a:t>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/>
              <a:t> makes B stationary</a:t>
            </a:r>
          </a:p>
          <a:p>
            <a:pPr lvl="2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l,j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dirty="0"/>
              <a:t> held in register, so load from C, load from A, MAC, store C</a:t>
            </a:r>
          </a:p>
          <a:p>
            <a:pPr marL="1005840" lvl="2" indent="0">
              <a:buNone/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40034-A6E0-F6C1-B941-2510E8D8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C2832-7067-88E0-29E9-C1C755F9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37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4F73-DF3D-6EBC-3FD3-54EB37AE0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Usually Made Stationary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C1854-569F-1FFD-9B50-FE075CABD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or B is stationary, references to C require load and store rather than just load</a:t>
            </a:r>
          </a:p>
          <a:p>
            <a:r>
              <a:rPr lang="en-US" dirty="0"/>
              <a:t>For AI data types C is often wider than A and B</a:t>
            </a:r>
          </a:p>
          <a:p>
            <a:pPr lvl="1"/>
            <a:r>
              <a:rPr lang="en-US" dirty="0"/>
              <a:t>e.g., FP8 A, FP8 B, FP32 C means 4 bytes to load, 4 bytes to store for C vs. 1 byte loads for A and B—an</a:t>
            </a:r>
            <a:br>
              <a:rPr lang="en-US" dirty="0"/>
            </a:br>
            <a:r>
              <a:rPr lang="en-US" dirty="0"/>
              <a:t>8:1 ratio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0B20C-02BA-48E5-80D8-22FA7775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5A24E-96F9-B261-30C5-E870F366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88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A906-5CC6-0202-2A40-1B8C8155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Balanced Load/Compute Δ≤2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85CB4A7-D4AB-7432-8C2E-584A19626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739128"/>
            <a:ext cx="8686800" cy="413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xxx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225DB-5AA5-519B-DEB2-5D44F8B9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098F3-7B13-C42C-C20B-EEA6E4A3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8127A26-3C2C-56F3-F033-0373264BB8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527253"/>
                  </p:ext>
                </p:extLst>
              </p:nvPr>
            </p:nvGraphicFramePr>
            <p:xfrm>
              <a:off x="694944" y="1225296"/>
              <a:ext cx="6995160" cy="497605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80630259"/>
                        </a:ext>
                      </a:extLst>
                    </a:gridCol>
                  </a:tblGrid>
                  <a:tr h="33521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Skinny MM 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600" dirty="0"/>
                            <a:t>-inner)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Full MM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Element Use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3791369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Load/MAC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546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sz="1600" dirty="0"/>
                            <a:t> wider)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600" dirty="0"/>
                            <a:t> per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600" dirty="0"/>
                            <a:t>-inner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5806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5806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8127A26-3C2C-56F3-F033-0373264BB8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527253"/>
                  </p:ext>
                </p:extLst>
              </p:nvPr>
            </p:nvGraphicFramePr>
            <p:xfrm>
              <a:off x="694944" y="1225296"/>
              <a:ext cx="6995160" cy="497605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80630259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3433" t="-2174" r="-100000" b="-7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Full MM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5038" t="-180769" r="-201504" b="-12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3433" t="-180769" r="-100000" b="-12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5789" t="-180769" r="-752" b="-125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5038" t="-270370" r="-201504" b="-1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3433" t="-270370" r="-100000" b="-1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5789" t="-270370" r="-752" b="-1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Element Use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5038" t="-384615" r="-201504" b="-10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3433" t="-384615" r="-100000" b="-10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5789" t="-384615" r="-752" b="-10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913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Load/MAC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3433" t="-466667" r="-100000" b="-9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5789" t="-466667" r="-752" b="-9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5531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5038" t="-355814" r="-201504" b="-474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3433" t="-355814" r="-100000" b="-474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5789" t="-355814" r="-752" b="-474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58" t="-725926" r="-263816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5038" t="-725926" r="-201504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3433" t="-725926" r="-100000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5789" t="-725926" r="-752" b="-6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3433" t="-857692" r="-100000" b="-58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5038" t="-922222" r="-201504" b="-4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3433" t="-922222" r="-100000" b="-4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5789" t="-922222" r="-752" b="-45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580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5038" t="-600000" r="-201504" b="-1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3433" t="-600000" r="-100000" b="-1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5789" t="-600000" r="-752" b="-16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580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5038" t="-700000" r="-201504" b="-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3433" t="-700000" r="-100000" b="-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5789" t="-700000" r="-752" b="-6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5038" t="-1415385" r="-201504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3433" t="-1415385" r="-100000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5789" t="-1415385" r="-752" b="-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0689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C767C-B5E4-C5D7-1DC8-F500EEE13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0717D-DFD3-4E03-EDB7-F70171E4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Balanced Load/Compute Δ≤4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B701216-2052-5A42-3F05-5FAD13B8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739128"/>
            <a:ext cx="8686800" cy="413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xxx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AC7B8-A0E8-1865-6718-2883DA21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0B51B-C949-F694-8DCF-7048A24F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4CD67C3-731A-E3B4-9354-CC68BD56FB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8086679"/>
                  </p:ext>
                </p:extLst>
              </p:nvPr>
            </p:nvGraphicFramePr>
            <p:xfrm>
              <a:off x="694944" y="1225296"/>
              <a:ext cx="8686800" cy="497605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1683077243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80630259"/>
                        </a:ext>
                      </a:extLst>
                    </a:gridCol>
                  </a:tblGrid>
                  <a:tr h="33521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Skinny MM 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600" dirty="0"/>
                            <a:t>-inner)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Skinny MM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600" dirty="0"/>
                            <a:t>-inner)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Full MM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Element Use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3791369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Load/MAC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546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 dirty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sz="1600" dirty="0"/>
                            <a:t> wider)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×2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600" dirty="0"/>
                            <a:t> per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600" dirty="0"/>
                            <a:t>-inner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600" dirty="0"/>
                            <a:t> per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600" dirty="0"/>
                            <a:t>-inner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5806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5806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𝑘𝑉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2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4CD67C3-731A-E3B4-9354-CC68BD56FB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8086679"/>
                  </p:ext>
                </p:extLst>
              </p:nvPr>
            </p:nvGraphicFramePr>
            <p:xfrm>
              <a:off x="694944" y="1225296"/>
              <a:ext cx="8686800" cy="497605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1683077243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80630259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2174" r="-202256" b="-7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2174" r="-100746" b="-7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Full MM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180769" r="-300000" b="-12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180769" r="-202256" b="-12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180769" r="-100746" b="-125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180769" r="-1504" b="-125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270370" r="-300000" b="-1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270370" r="-202256" b="-1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270370" r="-100746" b="-1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270370" r="-1504" b="-1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Element Use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384615" r="-300000" b="-10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384615" r="-202256" b="-10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384615" r="-100746" b="-10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384615" r="-1504" b="-10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37913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Load/MAC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466667" r="-202256" b="-9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466667" r="-100746" b="-9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466667" r="-1504" b="-9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5531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355814" r="-300000" b="-474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355814" r="-202256" b="-474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355814" r="-100746" b="-474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355814" r="-1504" b="-474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2" t="-725926" r="-354967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725926" r="-300000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725926" r="-202256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725926" r="-100746" b="-6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725926" r="-1504" b="-6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857692" r="-202256" b="-58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857692" r="-100746" b="-58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922222" r="-300000" b="-4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922222" r="-202256" b="-4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922222" r="-100746" b="-4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922222" r="-1504" b="-45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580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600000" r="-300000" b="-1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600000" r="-202256" b="-1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600000" r="-100746" b="-1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600000" r="-1504" b="-16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580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700000" r="-300000" b="-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700000" r="-202256" b="-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700000" r="-100746" b="-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700000" r="-1504" b="-6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3433" t="-1415385" r="-300000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1415385" r="-202256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1415385" r="-100746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5789" t="-1415385" r="-1504" b="-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4801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B665B-99BA-4196-31B8-4826F180B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A8FE-DD62-5A08-D2E2-7EB87077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Balanced Δ≤2, V=64, SEW=8, w=4, k=4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8DD0F96-87F0-835F-9C92-65508139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739128"/>
            <a:ext cx="8686800" cy="413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xxx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4BC0D-B30D-801F-0A0E-A3788F00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0F2BE-828B-2B42-939A-B3AB1B09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7A6F5B4-271F-8BDE-2322-8A012FD573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6637942"/>
                  </p:ext>
                </p:extLst>
              </p:nvPr>
            </p:nvGraphicFramePr>
            <p:xfrm>
              <a:off x="694944" y="1225296"/>
              <a:ext cx="6995160" cy="426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80630259"/>
                        </a:ext>
                      </a:extLst>
                    </a:gridCol>
                  </a:tblGrid>
                  <a:tr h="335213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Skinny MM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(4-inner)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Full MM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4096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4096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Element Use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379136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Load/MAC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32×16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64×32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sz="1600" dirty="0"/>
                            <a:t> wider)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64×64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 per 4-inner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8192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32768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524288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4096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4096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4096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132096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135168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196608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7A6F5B4-271F-8BDE-2322-8A012FD573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6637942"/>
                  </p:ext>
                </p:extLst>
              </p:nvPr>
            </p:nvGraphicFramePr>
            <p:xfrm>
              <a:off x="694944" y="1225296"/>
              <a:ext cx="6995160" cy="4267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80630259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Skinny MM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(4-inner)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Full MM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4096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4096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Element Use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37913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Load/MAC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32×16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64×32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58" t="-662963" r="-263816" b="-5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64×64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 per MAC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 per 4-inner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8192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32768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524288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4096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4096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4096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132096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135168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196608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4441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EECA2-2FF3-A0C2-7A5A-2A97CCE4A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1593-5143-DBFD-266A-F69731BA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Balanced </a:t>
            </a:r>
            <a:r>
              <a:rPr lang="en-US" dirty="0" err="1"/>
              <a:t>Δ</a:t>
            </a:r>
            <a:r>
              <a:rPr lang="en-US" dirty="0"/>
              <a:t>=4, V=64, SEW=8, w=4, k=4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D721719-D006-0770-D349-DA307D2DB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739128"/>
            <a:ext cx="8686800" cy="413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xxx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3C8E6-504E-8642-3A08-445F1D0D3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B06A6-8ED3-881F-E8EB-C9964A39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FE40CB7-1F39-4A70-DAFB-025B466E01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98484"/>
                  </p:ext>
                </p:extLst>
              </p:nvPr>
            </p:nvGraphicFramePr>
            <p:xfrm>
              <a:off x="694944" y="1225296"/>
              <a:ext cx="8686800" cy="499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1683077243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80630259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Skinny MM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1600" dirty="0"/>
                            <a:t>-inner)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Skinny</a:t>
                          </a:r>
                          <a:r>
                            <a:rPr lang="en-US" sz="1600" baseline="0" dirty="0"/>
                            <a:t> MM</a:t>
                          </a:r>
                          <a:br>
                            <a:rPr lang="en-US" sz="1600" baseline="0" dirty="0"/>
                          </a:br>
                          <a:r>
                            <a:rPr lang="en-US" sz="16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1600" dirty="0"/>
                            <a:t>-inner)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Full MM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512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16384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16384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Element Use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379136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Load/MAC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512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or 4-inner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64×64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(4096 MACs)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32×16×4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(2048 MACs)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64×16×4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(4096 MACs)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64×64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(4096 MACs)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(32 bit)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128×128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(16384)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64×64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(4096)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128×128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(16384)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128×128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(16384)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(bits)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 per MAC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(524288)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 per MAC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(131072)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16 per MAC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(524288)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(524288)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32768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32768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131072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4194304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8192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4096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8192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8192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526336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133120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532480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786432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FE40CB7-1F39-4A70-DAFB-025B466E01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98484"/>
                  </p:ext>
                </p:extLst>
              </p:nvPr>
            </p:nvGraphicFramePr>
            <p:xfrm>
              <a:off x="694944" y="1225296"/>
              <a:ext cx="8686800" cy="499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0240">
                      <a:extLst>
                        <a:ext uri="{9D8B030D-6E8A-4147-A177-3AD203B41FA5}">
                          <a16:colId xmlns:a16="http://schemas.microsoft.com/office/drawing/2014/main" val="3608333454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861153528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3178415590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1683077243"/>
                        </a:ext>
                      </a:extLst>
                    </a:gridCol>
                    <a:gridCol w="1691640">
                      <a:extLst>
                        <a:ext uri="{9D8B030D-6E8A-4147-A177-3AD203B41FA5}">
                          <a16:colId xmlns:a16="http://schemas.microsoft.com/office/drawing/2014/main" val="80630259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Outer Product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38" t="-2174" r="-202256" b="-7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2687" t="-2174" r="-100746" b="-76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Full MM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5914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A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512</a:t>
                          </a:r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16384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483105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 B (elements)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256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16384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501598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Element Use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37913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Load/MAC cycles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512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34398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MAC or 4-inner array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64×64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(4096 MACs)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32×16×4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(2048 MACs)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64×16×4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(4096 MACs)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64×64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(4096 MACs)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1877171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(32 bit)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128×128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(16384)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64×64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(4096)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128×128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(16384)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128×128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(16384)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113919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tile location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(bits)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 per MAC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(524288)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 per MAC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(131072)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16 per MAC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(524288)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MRF</a:t>
                          </a:r>
                          <a:br>
                            <a:rPr lang="en-US" sz="1600" dirty="0"/>
                          </a:br>
                          <a:r>
                            <a:rPr lang="en-US" sz="1600" dirty="0"/>
                            <a:t>(524288)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14172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32768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32768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131072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4194304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491450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Ops / cycle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8192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4096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8192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8192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870051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Intensity 𝜂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128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091811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Storage</a:t>
                          </a:r>
                        </a:p>
                      </a:txBody>
                      <a:tcPr anchor="ctr">
                        <a:solidFill>
                          <a:srgbClr val="FFFF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526336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133120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532480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786432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74448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580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EDC-CE82-68CB-87A3-8E5F1EA5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Tiled Matrix Multiply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AB43A-F5D1-F548-C59B-701A7EE87E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When matrixes are too big, matrix compute by tiles</a:t>
                </a:r>
              </a:p>
              <a:p>
                <a:pPr lvl="1"/>
                <a:r>
                  <a:rPr lang="en-US" sz="2360" dirty="0"/>
                  <a:t>In this presentation, use square tiles for exposition</a:t>
                </a:r>
              </a:p>
              <a:p>
                <a:pPr lvl="1"/>
                <a:r>
                  <a:rPr lang="en-US" sz="2360" dirty="0"/>
                  <a:t>Tile size(s) picked to fit different levels of memory hierarchy</a:t>
                </a:r>
              </a:p>
              <a:p>
                <a:pPr lvl="2"/>
                <a:r>
                  <a:rPr lang="en-US" sz="1920" dirty="0"/>
                  <a:t>Registers, L2 cache, LLC cache, etc.</a:t>
                </a:r>
              </a:p>
              <a:p>
                <a:r>
                  <a:rPr lang="en-US" sz="2800" dirty="0"/>
                  <a:t>For tiles C ← C + A×B,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800" b="0" dirty="0"/>
              </a:p>
              <a:p>
                <a:pPr lvl="1"/>
                <a:r>
                  <a:rPr lang="en-US" sz="2400" dirty="0"/>
                  <a:t>Parallel portion: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MACs (Outer Product)</a:t>
                </a:r>
              </a:p>
              <a:p>
                <a:pPr lvl="1"/>
                <a:r>
                  <a:rPr lang="en-US" sz="2400" dirty="0"/>
                  <a:t>Sequential portion: sum of Outer Products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baseline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baseline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baseline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baseline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baseline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baseline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sz="2000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baseline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baseline="0" smtClean="0">
                                <a:latin typeface="Cambria Math" panose="02040503050406030204" pitchFamily="18" charset="0"/>
                              </a:rPr>
                              <m:t>∗,</m:t>
                            </m:r>
                            <m:r>
                              <a:rPr lang="en-US" sz="2000" b="0" i="1" baseline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baseline="0" smtClean="0">
                                <a:latin typeface="Cambria Math" panose="02040503050406030204" pitchFamily="18" charset="0"/>
                              </a:rPr>
                              <m:t>⊗</m:t>
                            </m:r>
                            <m:r>
                              <a:rPr lang="en-US" sz="2000" b="0" i="1" baseline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baseline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000" b="0" i="1" baseline="0" smtClean="0">
                                <a:latin typeface="Cambria Math" panose="02040503050406030204" pitchFamily="18" charset="0"/>
                              </a:rPr>
                              <m:t>,∗</m:t>
                            </m:r>
                          </m:sub>
                        </m:sSub>
                      </m:e>
                    </m:nary>
                  </m:oMath>
                </a14:m>
                <a:endParaRPr lang="en-US" sz="1960" dirty="0"/>
              </a:p>
              <a:p>
                <a:pPr lvl="1"/>
                <a:r>
                  <a:rPr lang="en-US" sz="2400" dirty="0"/>
                  <a:t>Performance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Energy efficiency (load reuse) proportional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References to next level of memory reduced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AB43A-F5D1-F548-C59B-701A7EE87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8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89F23-F8DB-7C98-EC74-0EE8B6F1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37621-22CB-A40E-3D5C-A391CC0D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721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A4E6-1B97-FC78-51E3-8D6ABAAD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930081"/>
          </a:xfrm>
        </p:spPr>
        <p:txBody>
          <a:bodyPr/>
          <a:lstStyle/>
          <a:p>
            <a:r>
              <a:rPr lang="en-US" dirty="0"/>
              <a:t>Inner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A692F-F0A5-116D-6996-2F4AF1C8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1343891"/>
            <a:ext cx="8675370" cy="565666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Integer addition is commutative and associative: ((A+B)+C)+D = (A+B)+(C+D)</a:t>
            </a:r>
          </a:p>
          <a:p>
            <a:pPr>
              <a:lnSpc>
                <a:spcPct val="110000"/>
              </a:lnSpc>
            </a:pPr>
            <a:r>
              <a:rPr lang="en-US" dirty="0"/>
              <a:t>Floating-point addition is not associative:</a:t>
            </a:r>
            <a:br>
              <a:rPr lang="en-US" dirty="0"/>
            </a:br>
            <a:r>
              <a:rPr lang="en-US" dirty="0"/>
              <a:t>(A+B)+C ≠ A+(B+C) due to rounding</a:t>
            </a:r>
          </a:p>
          <a:p>
            <a:pPr>
              <a:lnSpc>
                <a:spcPct val="110000"/>
              </a:lnSpc>
            </a:pPr>
            <a:r>
              <a:rPr lang="en-US" dirty="0"/>
              <a:t>Carry-Save Adders  (CSAs) can reduce N integer sums to two in log time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Sum of 3 bits has values 0-3, so fits in 2 bits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Tree of 3-to-2 CSAs reduces many sums to just 2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Final carry-propagate add sums the 2 values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FP “bulk normalization” lets FP use CSA trees, but a different rounding results</a:t>
            </a:r>
          </a:p>
          <a:p>
            <a:pPr>
              <a:lnSpc>
                <a:spcPct val="110000"/>
              </a:lnSpc>
            </a:pPr>
            <a:r>
              <a:rPr lang="en-US" dirty="0"/>
              <a:t>Issue: does floating-point matrix multiply need to get the same rounding as schoolbook algorithm?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Integer not an issue, but FP is preferred data format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92D95-0DD0-DF97-42A9-C9019B8F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E9DC9-7AEB-141D-E0B4-62A0D31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56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83A5-FB69-8246-2302-CA5BB660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Carry-Save Adder (CSA) Tree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D2E7D-D3E9-2381-2047-9EFE9BF5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61E7-1C8D-3EF8-4068-69C890BE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51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271BB26-0C4E-F7BB-94A5-5A322B7A5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515" y="1481328"/>
            <a:ext cx="8686800" cy="56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422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21D6-5B7D-FAC3-BDA1-285593DE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860808"/>
          </a:xfrm>
        </p:spPr>
        <p:txBody>
          <a:bodyPr/>
          <a:lstStyle/>
          <a:p>
            <a:r>
              <a:rPr lang="en-US" dirty="0"/>
              <a:t>VLSI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93A1-CC38-5EC1-819D-DC8A425B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1274620"/>
            <a:ext cx="8675370" cy="1122216"/>
          </a:xfrm>
        </p:spPr>
        <p:txBody>
          <a:bodyPr>
            <a:normAutofit fontScale="92500"/>
          </a:bodyPr>
          <a:lstStyle/>
          <a:p>
            <a:r>
              <a:rPr lang="en-US" dirty="0"/>
              <a:t>VLSI works best when regular structures used</a:t>
            </a:r>
          </a:p>
          <a:p>
            <a:pPr lvl="1"/>
            <a:r>
              <a:rPr lang="en-US" dirty="0"/>
              <a:t>Minimizes problems in routing wires, minimizes area/delay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108763-DA56-E45D-5447-71CD923906DF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2396836"/>
          <a:ext cx="9948660" cy="5185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622">
                  <a:extLst>
                    <a:ext uri="{9D8B030D-6E8A-4147-A177-3AD203B41FA5}">
                      <a16:colId xmlns:a16="http://schemas.microsoft.com/office/drawing/2014/main" val="3544312596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128654087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272917674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388387627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08507527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138738162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1365218244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404752404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434771532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17304263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875100955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377580102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158083466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157327586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843856797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1256653047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766242841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686576201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79937590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15421769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77995231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174144476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601493118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62770251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790523813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3300199044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448706524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61398539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2786119411"/>
                    </a:ext>
                  </a:extLst>
                </a:gridCol>
                <a:gridCol w="331622">
                  <a:extLst>
                    <a:ext uri="{9D8B030D-6E8A-4147-A177-3AD203B41FA5}">
                      <a16:colId xmlns:a16="http://schemas.microsoft.com/office/drawing/2014/main" val="1514501913"/>
                    </a:ext>
                  </a:extLst>
                </a:gridCol>
              </a:tblGrid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52271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Dec</a:t>
                      </a:r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ode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Register 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83723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gridSpan="10">
                  <a:txBody>
                    <a:bodyPr/>
                    <a:lstStyle/>
                    <a:p>
                      <a:r>
                        <a:rPr lang="en-US" sz="2400" baseline="0" dirty="0">
                          <a:latin typeface="Arial" panose="020B0604020202020204" pitchFamily="34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Examples: Integer and Floating-Point Units</a:t>
                      </a: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41704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728647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85065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Control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9" gridSpan="10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Datapath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08837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gridSpan="11"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Register files characterized by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bit width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number of entries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number of read 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+mn-lt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number of write ports</a:t>
                      </a: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96910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806817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300172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883976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408592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08753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23335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0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16026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619622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315729"/>
                  </a:ext>
                </a:extLst>
              </a:tr>
              <a:tr h="305018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129787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623D26-A8B4-F47C-13F2-E8B5A16A03D5}"/>
              </a:ext>
            </a:extLst>
          </p:cNvPr>
          <p:cNvCxnSpPr>
            <a:cxnSpLocks/>
          </p:cNvCxnSpPr>
          <p:nvPr/>
        </p:nvCxnSpPr>
        <p:spPr>
          <a:xfrm>
            <a:off x="1025236" y="4461164"/>
            <a:ext cx="36714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B15BF9-8981-4AEF-CFA0-CFAAD0F26B6C}"/>
              </a:ext>
            </a:extLst>
          </p:cNvPr>
          <p:cNvCxnSpPr/>
          <p:nvPr/>
        </p:nvCxnSpPr>
        <p:spPr>
          <a:xfrm>
            <a:off x="4059382" y="2812473"/>
            <a:ext cx="0" cy="38792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C63B66-58D3-46F1-86B8-20604156AD71}"/>
              </a:ext>
            </a:extLst>
          </p:cNvPr>
          <p:cNvCxnSpPr/>
          <p:nvPr/>
        </p:nvCxnSpPr>
        <p:spPr>
          <a:xfrm flipV="1">
            <a:off x="4239491" y="2812473"/>
            <a:ext cx="0" cy="3879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EDD77B-2AAB-CE98-0BB1-A51E19A64954}"/>
              </a:ext>
            </a:extLst>
          </p:cNvPr>
          <p:cNvCxnSpPr/>
          <p:nvPr/>
        </p:nvCxnSpPr>
        <p:spPr>
          <a:xfrm>
            <a:off x="1025236" y="3338945"/>
            <a:ext cx="3671455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1013E-FF37-5FF4-6F92-9942A93E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7BDD1-0FAA-5D3D-EC47-CA1CF552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602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050B-B2CB-91E9-091B-2D6775583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1EA2-73BB-6179-A75F-A1B4DF7C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860808"/>
          </a:xfrm>
        </p:spPr>
        <p:txBody>
          <a:bodyPr/>
          <a:lstStyle/>
          <a:p>
            <a:r>
              <a:rPr lang="en-US" dirty="0"/>
              <a:t>Vector Layout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2F11784-82FF-26E1-096D-FBACFA0C481C}"/>
              </a:ext>
            </a:extLst>
          </p:cNvPr>
          <p:cNvGraphicFramePr>
            <a:graphicFrameLocks noGrp="1"/>
          </p:cNvGraphicFramePr>
          <p:nvPr/>
        </p:nvGraphicFramePr>
        <p:xfrm>
          <a:off x="0" y="1371600"/>
          <a:ext cx="9948675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925">
                  <a:extLst>
                    <a:ext uri="{9D8B030D-6E8A-4147-A177-3AD203B41FA5}">
                      <a16:colId xmlns:a16="http://schemas.microsoft.com/office/drawing/2014/main" val="1789621299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615582343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69102960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747859910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199297236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05175986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4051826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297736059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071763974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514819611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977794180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538619486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460621664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43898128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146720501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404038718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4212917151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712852932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1753475002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02493904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620003528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514561096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907258682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171234371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55726962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36569380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985386090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2108119067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3659952169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1917109754"/>
                    </a:ext>
                  </a:extLst>
                </a:gridCol>
                <a:gridCol w="320925">
                  <a:extLst>
                    <a:ext uri="{9D8B030D-6E8A-4147-A177-3AD203B41FA5}">
                      <a16:colId xmlns:a16="http://schemas.microsoft.com/office/drawing/2014/main" val="4114304705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63</a:t>
                      </a: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</a:t>
                      </a: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6170228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Decode</a:t>
                      </a:r>
                    </a:p>
                  </a:txBody>
                  <a:tcPr marL="4572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RF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Buffer</a:t>
                      </a:r>
                    </a:p>
                  </a:txBody>
                  <a:tcPr marL="4572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RF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RF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RF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90046702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4025890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6745046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Cross-datapath communication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2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35821381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5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0615253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82386741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Control</a:t>
                      </a:r>
                    </a:p>
                  </a:txBody>
                  <a:tcPr marL="4572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Datapath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Buffer</a:t>
                      </a:r>
                    </a:p>
                  </a:txBody>
                  <a:tcPr marL="4572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Datapath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Datapath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Datapath</a:t>
                      </a:r>
                    </a:p>
                  </a:txBody>
                  <a:tcPr marL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rowSpan="4" h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35308599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8601070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9851805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 hMerge="1" vMerge="1"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12197066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8131854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0851447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0748342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36191923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239535154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62041232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49638167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170243892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45720"/>
                </a:tc>
                <a:extLst>
                  <a:ext uri="{0D108BD9-81ED-4DB2-BD59-A6C34878D82A}">
                    <a16:rowId xmlns:a16="http://schemas.microsoft.com/office/drawing/2014/main" val="911697968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7AA490-4989-52AF-09E2-BBA96F693386}"/>
              </a:ext>
            </a:extLst>
          </p:cNvPr>
          <p:cNvCxnSpPr/>
          <p:nvPr/>
        </p:nvCxnSpPr>
        <p:spPr>
          <a:xfrm>
            <a:off x="691515" y="1870364"/>
            <a:ext cx="831394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35F4CA-2A7D-569B-D31D-85569D8182FD}"/>
              </a:ext>
            </a:extLst>
          </p:cNvPr>
          <p:cNvCxnSpPr/>
          <p:nvPr/>
        </p:nvCxnSpPr>
        <p:spPr>
          <a:xfrm>
            <a:off x="691515" y="3886200"/>
            <a:ext cx="83139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B42F7E-5FB2-0F60-EBC2-321E3787A6BF}"/>
              </a:ext>
            </a:extLst>
          </p:cNvPr>
          <p:cNvCxnSpPr/>
          <p:nvPr/>
        </p:nvCxnSpPr>
        <p:spPr>
          <a:xfrm>
            <a:off x="1995055" y="1690255"/>
            <a:ext cx="0" cy="95596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8E230-0464-E4CE-7FBC-D52CFD38E2A9}"/>
              </a:ext>
            </a:extLst>
          </p:cNvPr>
          <p:cNvCxnSpPr>
            <a:cxnSpLocks/>
          </p:cNvCxnSpPr>
          <p:nvPr/>
        </p:nvCxnSpPr>
        <p:spPr>
          <a:xfrm>
            <a:off x="1995055" y="3283527"/>
            <a:ext cx="0" cy="162098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B563EB-DC1F-4952-A4C0-A3274C7BCEFA}"/>
              </a:ext>
            </a:extLst>
          </p:cNvPr>
          <p:cNvCxnSpPr>
            <a:cxnSpLocks/>
          </p:cNvCxnSpPr>
          <p:nvPr/>
        </p:nvCxnSpPr>
        <p:spPr>
          <a:xfrm flipV="1">
            <a:off x="2133600" y="3283527"/>
            <a:ext cx="0" cy="1620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7B9398-B174-BEFC-BD8C-1B561B82C147}"/>
              </a:ext>
            </a:extLst>
          </p:cNvPr>
          <p:cNvCxnSpPr>
            <a:cxnSpLocks/>
          </p:cNvCxnSpPr>
          <p:nvPr/>
        </p:nvCxnSpPr>
        <p:spPr>
          <a:xfrm flipV="1">
            <a:off x="2133600" y="1690255"/>
            <a:ext cx="0" cy="955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E0EAC-F135-B6DC-445F-5EB63E47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96243-6383-EEC6-B3D3-1BEA10AA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611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1F40-7568-AE8D-2EB2-A12CB506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Matrix multiply by tiles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C25371-B2C1-C9D3-07E5-F4CFC4D7A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515" y="1478844"/>
                <a:ext cx="8686800" cy="240735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same equations and loops apply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𝑖𝑙</m:t>
                        </m:r>
                      </m:sub>
                    </m:sSub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𝑙𝑗</m:t>
                        </m:r>
                      </m:sub>
                    </m:sSub>
                  </m:oMath>
                </a14:m>
                <a:r>
                  <a:rPr lang="en-US" sz="2400" dirty="0"/>
                  <a:t>are scalars or matrixes</a:t>
                </a:r>
              </a:p>
              <a:p>
                <a:r>
                  <a:rPr lang="en-US" sz="2400" dirty="0"/>
                  <a:t>For example, pick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/>
                  <a:t> C tile which is the sum of products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tiles of A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tiles of B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tiles are sized to fit in L2 and/or LLC, the data is used multiple times, reducing references to DRAM</a:t>
                </a:r>
              </a:p>
              <a:p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3C25371-B2C1-C9D3-07E5-F4CFC4D7A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515" y="1478844"/>
                <a:ext cx="8686800" cy="2407356"/>
              </a:xfrm>
              <a:blipFill>
                <a:blip r:embed="rId2"/>
                <a:stretch>
                  <a:fillRect l="-876" t="-3141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16AD39-4ABC-A934-CD9D-288F6A54992C}"/>
              </a:ext>
            </a:extLst>
          </p:cNvPr>
          <p:cNvGraphicFramePr>
            <a:graphicFrameLocks noGrp="1"/>
          </p:cNvGraphicFramePr>
          <p:nvPr/>
        </p:nvGraphicFramePr>
        <p:xfrm>
          <a:off x="201168" y="4025187"/>
          <a:ext cx="9656064" cy="32186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2608">
                  <a:extLst>
                    <a:ext uri="{9D8B030D-6E8A-4147-A177-3AD203B41FA5}">
                      <a16:colId xmlns:a16="http://schemas.microsoft.com/office/drawing/2014/main" val="3145662929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4285549454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1523744114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279768767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708549952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707688386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313542140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657491622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41645723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015530406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679875555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723668569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1856972782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101586454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444888178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4119188545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4138701168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402135585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921019639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809328855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122475494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818551186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1399133612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1290892235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662026081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939198357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251867289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4265493818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1346044768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81113668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1620195474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427891455"/>
                    </a:ext>
                  </a:extLst>
                </a:gridCol>
                <a:gridCol w="292608">
                  <a:extLst>
                    <a:ext uri="{9D8B030D-6E8A-4147-A177-3AD203B41FA5}">
                      <a16:colId xmlns:a16="http://schemas.microsoft.com/office/drawing/2014/main" val="3289942900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𝑗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44354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75089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717355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720662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687357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3161712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𝑙</a:t>
                      </a: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04424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𝑖,𝑗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𝑖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𝑖,𝑙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6464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005775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71083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821522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07AE6-1F38-4C0B-FD1B-D5EA4BE0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60187-5B7E-548B-AAFB-5172C32F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86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19DF-E004-A33B-17AD-BAFD4226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Matrix Multiply Configurations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9E25C-BBBB-C48F-93BB-995D3E26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55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2F7754-03EC-B2A3-71E8-CB4B99889CBD}"/>
              </a:ext>
            </a:extLst>
          </p:cNvPr>
          <p:cNvSpPr/>
          <p:nvPr/>
        </p:nvSpPr>
        <p:spPr>
          <a:xfrm>
            <a:off x="522775" y="4902977"/>
            <a:ext cx="1379634" cy="47902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FF2C18-7D89-538A-657A-CBACB8C1ACD3}"/>
              </a:ext>
            </a:extLst>
          </p:cNvPr>
          <p:cNvSpPr/>
          <p:nvPr/>
        </p:nvSpPr>
        <p:spPr>
          <a:xfrm>
            <a:off x="522776" y="2300529"/>
            <a:ext cx="1379635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296EFB-0DDA-F821-0619-47BF9B44A29C}"/>
              </a:ext>
            </a:extLst>
          </p:cNvPr>
          <p:cNvSpPr/>
          <p:nvPr/>
        </p:nvSpPr>
        <p:spPr>
          <a:xfrm>
            <a:off x="522776" y="3820331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EFC2FA-28B9-77CB-62AD-D704861EB07E}"/>
              </a:ext>
            </a:extLst>
          </p:cNvPr>
          <p:cNvSpPr/>
          <p:nvPr/>
        </p:nvSpPr>
        <p:spPr>
          <a:xfrm>
            <a:off x="522778" y="4538871"/>
            <a:ext cx="829140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A7CC1-4F9E-C027-BEBB-F42B55EB51E0}"/>
              </a:ext>
            </a:extLst>
          </p:cNvPr>
          <p:cNvSpPr/>
          <p:nvPr/>
        </p:nvSpPr>
        <p:spPr>
          <a:xfrm>
            <a:off x="1260147" y="4538871"/>
            <a:ext cx="638867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B6E999-4F61-0272-87F9-B8DA0783A4F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1212594" y="2779555"/>
            <a:ext cx="1" cy="1040777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FD0BB16-0491-044D-E8B0-3745B3DF352A}"/>
              </a:ext>
            </a:extLst>
          </p:cNvPr>
          <p:cNvCxnSpPr>
            <a:cxnSpLocks/>
          </p:cNvCxnSpPr>
          <p:nvPr/>
        </p:nvCxnSpPr>
        <p:spPr>
          <a:xfrm flipH="1">
            <a:off x="1057137" y="4299358"/>
            <a:ext cx="1" cy="23951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A4E5974-253F-E93D-2722-C9509C3CC435}"/>
              </a:ext>
            </a:extLst>
          </p:cNvPr>
          <p:cNvSpPr/>
          <p:nvPr/>
        </p:nvSpPr>
        <p:spPr>
          <a:xfrm>
            <a:off x="6792346" y="4902977"/>
            <a:ext cx="1379634" cy="47902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7C8910-DA98-2CDA-CE6C-61074F868CB7}"/>
              </a:ext>
            </a:extLst>
          </p:cNvPr>
          <p:cNvSpPr/>
          <p:nvPr/>
        </p:nvSpPr>
        <p:spPr>
          <a:xfrm>
            <a:off x="5997134" y="2300529"/>
            <a:ext cx="1379635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244D32-9FD0-394B-F10C-6D99CEA912B8}"/>
              </a:ext>
            </a:extLst>
          </p:cNvPr>
          <p:cNvSpPr/>
          <p:nvPr/>
        </p:nvSpPr>
        <p:spPr>
          <a:xfrm>
            <a:off x="6792347" y="3820331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cache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B8C466-CFE2-9217-2661-3CC16A55AE42}"/>
              </a:ext>
            </a:extLst>
          </p:cNvPr>
          <p:cNvSpPr/>
          <p:nvPr/>
        </p:nvSpPr>
        <p:spPr>
          <a:xfrm>
            <a:off x="6792349" y="4538871"/>
            <a:ext cx="829140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9B6114E-5816-CEBD-7452-6FA704F55D4D}"/>
              </a:ext>
            </a:extLst>
          </p:cNvPr>
          <p:cNvSpPr/>
          <p:nvPr/>
        </p:nvSpPr>
        <p:spPr>
          <a:xfrm>
            <a:off x="7529718" y="4538871"/>
            <a:ext cx="638867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AEE274B-141D-C21C-5ABA-386A5EFE0CC1}"/>
              </a:ext>
            </a:extLst>
          </p:cNvPr>
          <p:cNvCxnSpPr>
            <a:cxnSpLocks/>
          </p:cNvCxnSpPr>
          <p:nvPr/>
        </p:nvCxnSpPr>
        <p:spPr>
          <a:xfrm flipH="1">
            <a:off x="7326293" y="4297963"/>
            <a:ext cx="1" cy="23951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C4F04E11-7B39-CBFA-B1EB-52A259297564}"/>
              </a:ext>
            </a:extLst>
          </p:cNvPr>
          <p:cNvSpPr/>
          <p:nvPr/>
        </p:nvSpPr>
        <p:spPr>
          <a:xfrm>
            <a:off x="2159406" y="4902977"/>
            <a:ext cx="1379634" cy="47902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9E33723-278B-0BB5-0932-010EE3C4B7A1}"/>
              </a:ext>
            </a:extLst>
          </p:cNvPr>
          <p:cNvSpPr/>
          <p:nvPr/>
        </p:nvSpPr>
        <p:spPr>
          <a:xfrm>
            <a:off x="2159407" y="2300529"/>
            <a:ext cx="1379635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7109921-F742-2EF5-DCD9-7F858C4C0345}"/>
              </a:ext>
            </a:extLst>
          </p:cNvPr>
          <p:cNvSpPr/>
          <p:nvPr/>
        </p:nvSpPr>
        <p:spPr>
          <a:xfrm>
            <a:off x="2159408" y="3820331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cache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414F14-0226-3B45-39FC-727303C1AC5B}"/>
              </a:ext>
            </a:extLst>
          </p:cNvPr>
          <p:cNvSpPr/>
          <p:nvPr/>
        </p:nvSpPr>
        <p:spPr>
          <a:xfrm>
            <a:off x="2159409" y="4538871"/>
            <a:ext cx="829140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C81691C-B0E9-D7A1-96AD-F94376704454}"/>
              </a:ext>
            </a:extLst>
          </p:cNvPr>
          <p:cNvSpPr/>
          <p:nvPr/>
        </p:nvSpPr>
        <p:spPr>
          <a:xfrm>
            <a:off x="2896778" y="4538871"/>
            <a:ext cx="638867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EE7B37A-04A9-E8BE-108B-4A4D603C914A}"/>
              </a:ext>
            </a:extLst>
          </p:cNvPr>
          <p:cNvCxnSpPr>
            <a:cxnSpLocks/>
          </p:cNvCxnSpPr>
          <p:nvPr/>
        </p:nvCxnSpPr>
        <p:spPr>
          <a:xfrm flipH="1">
            <a:off x="2689516" y="4299357"/>
            <a:ext cx="1" cy="23951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6599661A-EC88-2CF1-050A-25D4582723E4}"/>
              </a:ext>
            </a:extLst>
          </p:cNvPr>
          <p:cNvSpPr/>
          <p:nvPr/>
        </p:nvSpPr>
        <p:spPr>
          <a:xfrm>
            <a:off x="2159406" y="3060430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 cache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26EA15-4548-2A54-29D0-A7CCC9567D0E}"/>
              </a:ext>
            </a:extLst>
          </p:cNvPr>
          <p:cNvCxnSpPr>
            <a:stCxn id="57" idx="2"/>
            <a:endCxn id="63" idx="0"/>
          </p:cNvCxnSpPr>
          <p:nvPr/>
        </p:nvCxnSpPr>
        <p:spPr>
          <a:xfrm flipH="1">
            <a:off x="2849224" y="2779555"/>
            <a:ext cx="1" cy="28087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9BD5BB6-B831-F0F5-1D76-B6E75537A92C}"/>
              </a:ext>
            </a:extLst>
          </p:cNvPr>
          <p:cNvCxnSpPr>
            <a:stCxn id="63" idx="2"/>
            <a:endCxn id="58" idx="0"/>
          </p:cNvCxnSpPr>
          <p:nvPr/>
        </p:nvCxnSpPr>
        <p:spPr>
          <a:xfrm>
            <a:off x="2849223" y="3539456"/>
            <a:ext cx="2" cy="280876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68E5734B-9D4E-DF03-8E55-31D9BC6A6077}"/>
              </a:ext>
            </a:extLst>
          </p:cNvPr>
          <p:cNvSpPr/>
          <p:nvPr/>
        </p:nvSpPr>
        <p:spPr>
          <a:xfrm>
            <a:off x="5997134" y="3017674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LLC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84D75F7-1D5E-5121-5C75-45EC14933B72}"/>
              </a:ext>
            </a:extLst>
          </p:cNvPr>
          <p:cNvCxnSpPr>
            <a:stCxn id="50" idx="2"/>
            <a:endCxn id="69" idx="0"/>
          </p:cNvCxnSpPr>
          <p:nvPr/>
        </p:nvCxnSpPr>
        <p:spPr>
          <a:xfrm>
            <a:off x="6686951" y="2779555"/>
            <a:ext cx="1" cy="238119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2DBDEBFA-C7AD-2F0B-9689-E89B0BF92ACF}"/>
              </a:ext>
            </a:extLst>
          </p:cNvPr>
          <p:cNvSpPr/>
          <p:nvPr/>
        </p:nvSpPr>
        <p:spPr>
          <a:xfrm>
            <a:off x="8301102" y="4902977"/>
            <a:ext cx="1379634" cy="47902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87AAA5-3E0E-659A-8006-BC020E37ECD0}"/>
              </a:ext>
            </a:extLst>
          </p:cNvPr>
          <p:cNvSpPr/>
          <p:nvPr/>
        </p:nvSpPr>
        <p:spPr>
          <a:xfrm>
            <a:off x="8301104" y="3820331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cache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2135D43-00B6-0835-2CDD-1587CF66E0E0}"/>
              </a:ext>
            </a:extLst>
          </p:cNvPr>
          <p:cNvSpPr/>
          <p:nvPr/>
        </p:nvSpPr>
        <p:spPr>
          <a:xfrm>
            <a:off x="8301104" y="4538871"/>
            <a:ext cx="829140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75D88D-E543-BAE7-959B-69E650AE371B}"/>
              </a:ext>
            </a:extLst>
          </p:cNvPr>
          <p:cNvSpPr/>
          <p:nvPr/>
        </p:nvSpPr>
        <p:spPr>
          <a:xfrm>
            <a:off x="9038474" y="4538871"/>
            <a:ext cx="638867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DD2BD16-6B52-7377-66EF-6700CDFAAD5F}"/>
              </a:ext>
            </a:extLst>
          </p:cNvPr>
          <p:cNvCxnSpPr>
            <a:cxnSpLocks/>
          </p:cNvCxnSpPr>
          <p:nvPr/>
        </p:nvCxnSpPr>
        <p:spPr>
          <a:xfrm flipH="1">
            <a:off x="8835048" y="4304194"/>
            <a:ext cx="1" cy="23951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F7F8BC9E-646B-8254-9A13-E2BAEE4D668A}"/>
              </a:ext>
            </a:extLst>
          </p:cNvPr>
          <p:cNvSpPr/>
          <p:nvPr/>
        </p:nvSpPr>
        <p:spPr>
          <a:xfrm>
            <a:off x="5303954" y="4902977"/>
            <a:ext cx="1379634" cy="47902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5BF06EA-167C-4CD9-7372-436A753A0967}"/>
              </a:ext>
            </a:extLst>
          </p:cNvPr>
          <p:cNvSpPr/>
          <p:nvPr/>
        </p:nvSpPr>
        <p:spPr>
          <a:xfrm>
            <a:off x="5303956" y="3820331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cache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E544429-8605-22AD-B918-DE24EF18F601}"/>
              </a:ext>
            </a:extLst>
          </p:cNvPr>
          <p:cNvSpPr/>
          <p:nvPr/>
        </p:nvSpPr>
        <p:spPr>
          <a:xfrm>
            <a:off x="5303957" y="4538871"/>
            <a:ext cx="829140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297C6DD-D4B4-1491-0CD0-1FF2F3001870}"/>
              </a:ext>
            </a:extLst>
          </p:cNvPr>
          <p:cNvSpPr/>
          <p:nvPr/>
        </p:nvSpPr>
        <p:spPr>
          <a:xfrm>
            <a:off x="6041327" y="4538871"/>
            <a:ext cx="638867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602D3C9-3C45-3F73-734B-32EB5821F98F}"/>
              </a:ext>
            </a:extLst>
          </p:cNvPr>
          <p:cNvCxnSpPr>
            <a:cxnSpLocks/>
          </p:cNvCxnSpPr>
          <p:nvPr/>
        </p:nvCxnSpPr>
        <p:spPr>
          <a:xfrm flipH="1">
            <a:off x="5844190" y="4299357"/>
            <a:ext cx="1" cy="23951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BB83683E-F72A-3C7A-13CB-2392A8BC1A4A}"/>
              </a:ext>
            </a:extLst>
          </p:cNvPr>
          <p:cNvSpPr/>
          <p:nvPr/>
        </p:nvSpPr>
        <p:spPr>
          <a:xfrm>
            <a:off x="3818960" y="4902977"/>
            <a:ext cx="1379634" cy="47902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BEF9442-404D-0383-DE29-01611DF7C42C}"/>
              </a:ext>
            </a:extLst>
          </p:cNvPr>
          <p:cNvSpPr/>
          <p:nvPr/>
        </p:nvSpPr>
        <p:spPr>
          <a:xfrm>
            <a:off x="3818962" y="3820331"/>
            <a:ext cx="1379634" cy="47902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cache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755C0AF-6ACA-EE1B-75A0-D8E9BF2A3E1E}"/>
              </a:ext>
            </a:extLst>
          </p:cNvPr>
          <p:cNvSpPr/>
          <p:nvPr/>
        </p:nvSpPr>
        <p:spPr>
          <a:xfrm>
            <a:off x="3818963" y="4538871"/>
            <a:ext cx="829140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7749899-3E9A-4405-BC29-03F71E256B01}"/>
              </a:ext>
            </a:extLst>
          </p:cNvPr>
          <p:cNvSpPr/>
          <p:nvPr/>
        </p:nvSpPr>
        <p:spPr>
          <a:xfrm>
            <a:off x="4556333" y="4538871"/>
            <a:ext cx="638867" cy="364106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5383B30-BC99-467C-2551-E2A2E64CA4FB}"/>
              </a:ext>
            </a:extLst>
          </p:cNvPr>
          <p:cNvCxnSpPr>
            <a:cxnSpLocks/>
          </p:cNvCxnSpPr>
          <p:nvPr/>
        </p:nvCxnSpPr>
        <p:spPr>
          <a:xfrm flipH="1">
            <a:off x="4335435" y="4299357"/>
            <a:ext cx="1" cy="239513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74A03D59-2ABD-2D2B-DD26-DB2A6847BC1D}"/>
              </a:ext>
            </a:extLst>
          </p:cNvPr>
          <p:cNvCxnSpPr>
            <a:stCxn id="69" idx="2"/>
            <a:endCxn id="78" idx="0"/>
          </p:cNvCxnSpPr>
          <p:nvPr/>
        </p:nvCxnSpPr>
        <p:spPr>
          <a:xfrm rot="5400000">
            <a:off x="6178546" y="3311927"/>
            <a:ext cx="323633" cy="693178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>
            <a:extLst>
              <a:ext uri="{FF2B5EF4-FFF2-40B4-BE49-F238E27FC236}">
                <a16:creationId xmlns:a16="http://schemas.microsoft.com/office/drawing/2014/main" id="{58B30F44-4707-22A4-39FC-88A16935129E}"/>
              </a:ext>
            </a:extLst>
          </p:cNvPr>
          <p:cNvCxnSpPr>
            <a:stCxn id="69" idx="2"/>
            <a:endCxn id="51" idx="0"/>
          </p:cNvCxnSpPr>
          <p:nvPr/>
        </p:nvCxnSpPr>
        <p:spPr>
          <a:xfrm rot="16200000" flipH="1">
            <a:off x="6922741" y="3260908"/>
            <a:ext cx="323633" cy="795213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C42D8256-597E-7E48-D98F-12454C35324D}"/>
              </a:ext>
            </a:extLst>
          </p:cNvPr>
          <p:cNvCxnSpPr>
            <a:stCxn id="69" idx="2"/>
            <a:endCxn id="88" idx="0"/>
          </p:cNvCxnSpPr>
          <p:nvPr/>
        </p:nvCxnSpPr>
        <p:spPr>
          <a:xfrm rot="5400000">
            <a:off x="5436049" y="2569431"/>
            <a:ext cx="323633" cy="2178172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>
            <a:extLst>
              <a:ext uri="{FF2B5EF4-FFF2-40B4-BE49-F238E27FC236}">
                <a16:creationId xmlns:a16="http://schemas.microsoft.com/office/drawing/2014/main" id="{4EBEE748-001D-B684-90B0-241414921574}"/>
              </a:ext>
            </a:extLst>
          </p:cNvPr>
          <p:cNvCxnSpPr>
            <a:stCxn id="69" idx="2"/>
            <a:endCxn id="73" idx="0"/>
          </p:cNvCxnSpPr>
          <p:nvPr/>
        </p:nvCxnSpPr>
        <p:spPr>
          <a:xfrm rot="16200000" flipH="1">
            <a:off x="7677120" y="2506531"/>
            <a:ext cx="323633" cy="2303969"/>
          </a:xfrm>
          <a:prstGeom prst="bentConnector3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E31AE-9AAF-4764-BDC7-D26DB988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58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D4A3-2BB9-EE5F-3143-733E3457A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Sharing A and B Tiles in Last Level Cache (LLC)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F51CD7-DE40-F044-DC4A-0D465770F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5507392"/>
            <a:ext cx="8686800" cy="1548164"/>
          </a:xfrm>
        </p:spPr>
        <p:txBody>
          <a:bodyPr>
            <a:normAutofit/>
          </a:bodyPr>
          <a:lstStyle/>
          <a:p>
            <a:r>
              <a:rPr lang="en-US" sz="2400" dirty="0"/>
              <a:t>Each A tile used for two C tiles. Each B tile used for two C tiles.</a:t>
            </a:r>
          </a:p>
          <a:p>
            <a:r>
              <a:rPr lang="en-US" sz="2400" dirty="0"/>
              <a:t>Gradient used to indicate prefetch of next tiles into LLC</a:t>
            </a:r>
          </a:p>
          <a:p>
            <a:r>
              <a:rPr lang="en-US" sz="2400" dirty="0"/>
              <a:t>“Packing” may be used when copying A and </a:t>
            </a:r>
            <a:r>
              <a:rPr lang="en-US" sz="2400"/>
              <a:t>B tiles to LLC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53150-4369-3FC5-010F-A21C3B4A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972EC077-EF2A-DD9C-B12F-556BBFE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8C33-3DD7-F64C-81D5-1FF77F4FA291}" type="slidenum">
              <a:rPr lang="en-US" smtClean="0"/>
              <a:t>56</a:t>
            </a:fld>
            <a:endParaRPr lang="en-US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A2AD2BD-DBF1-50B6-E2AF-692F57A79027}"/>
              </a:ext>
            </a:extLst>
          </p:cNvPr>
          <p:cNvGraphicFramePr>
            <a:graphicFrameLocks noGrp="1"/>
          </p:cNvGraphicFramePr>
          <p:nvPr/>
        </p:nvGraphicFramePr>
        <p:xfrm>
          <a:off x="574136" y="2004308"/>
          <a:ext cx="8776208" cy="3621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752">
                  <a:extLst>
                    <a:ext uri="{9D8B030D-6E8A-4147-A177-3AD203B41FA5}">
                      <a16:colId xmlns:a16="http://schemas.microsoft.com/office/drawing/2014/main" val="3799930526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4169501901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4291940623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858217297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482884378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4224692853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316558874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140090666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57464830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8752890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041381937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368100843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846028190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588900292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899547689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506234790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651630551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606649526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885178333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3936616813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132006890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928757364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987238782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932659327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399832232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2188615678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3237429350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4155692967"/>
                    </a:ext>
                  </a:extLst>
                </a:gridCol>
                <a:gridCol w="301752">
                  <a:extLst>
                    <a:ext uri="{9D8B030D-6E8A-4147-A177-3AD203B41FA5}">
                      <a16:colId xmlns:a16="http://schemas.microsoft.com/office/drawing/2014/main" val="17247877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4249200595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j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j+1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99130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j+1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843050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961432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27597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FF">
                            <a:shade val="30000"/>
                            <a:satMod val="115000"/>
                          </a:srgbClr>
                        </a:gs>
                        <a:gs pos="50000">
                          <a:srgbClr val="FFC0FF">
                            <a:shade val="67500"/>
                            <a:satMod val="115000"/>
                          </a:srgbClr>
                        </a:gs>
                        <a:gs pos="100000">
                          <a:srgbClr val="FFC0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0FFFF">
                            <a:shade val="30000"/>
                            <a:satMod val="115000"/>
                          </a:srgbClr>
                        </a:gs>
                        <a:gs pos="50000">
                          <a:srgbClr val="C0FFFF">
                            <a:shade val="67500"/>
                            <a:satMod val="115000"/>
                          </a:srgbClr>
                        </a:gs>
                        <a:gs pos="100000">
                          <a:srgbClr val="C0FFFF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318333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382415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991573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i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i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gradFill flip="none" rotWithShape="1">
                      <a:gsLst>
                        <a:gs pos="0">
                          <a:srgbClr val="FFFFC0">
                            <a:shade val="30000"/>
                            <a:satMod val="115000"/>
                          </a:srgbClr>
                        </a:gs>
                        <a:gs pos="50000">
                          <a:srgbClr val="FFFFC0">
                            <a:shade val="67500"/>
                            <a:satMod val="115000"/>
                          </a:srgbClr>
                        </a:gs>
                        <a:gs pos="100000">
                          <a:srgbClr val="FFFFC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893582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i+1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Courier New" panose="02070309020205020404" pitchFamily="49" charset="0"/>
                        </a:rPr>
                        <a:t>i+1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0C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gradFill flip="none" rotWithShape="1">
                      <a:gsLst>
                        <a:gs pos="0">
                          <a:srgbClr val="E0C0E0">
                            <a:shade val="30000"/>
                            <a:satMod val="115000"/>
                          </a:srgbClr>
                        </a:gs>
                        <a:gs pos="50000">
                          <a:srgbClr val="E0C0E0">
                            <a:shade val="67500"/>
                            <a:satMod val="115000"/>
                          </a:srgbClr>
                        </a:gs>
                        <a:gs pos="100000">
                          <a:srgbClr val="E0C0E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solidFill>
                      <a:srgbClr val="E0C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solidFill>
                      <a:srgbClr val="E0C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solidFill>
                      <a:srgbClr val="E0C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0C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88298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177549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8540711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5039302"/>
                  </a:ext>
                </a:extLst>
              </a:tr>
            </a:tbl>
          </a:graphicData>
        </a:graphic>
      </p:graphicFrame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7C182FFE-0D0A-00C9-E69A-CBC61FB25966}"/>
              </a:ext>
            </a:extLst>
          </p:cNvPr>
          <p:cNvCxnSpPr/>
          <p:nvPr/>
        </p:nvCxnSpPr>
        <p:spPr>
          <a:xfrm rot="10800000">
            <a:off x="1686195" y="4252876"/>
            <a:ext cx="2956823" cy="10478"/>
          </a:xfrm>
          <a:prstGeom prst="curvedConnector3">
            <a:avLst/>
          </a:prstGeom>
          <a:ln>
            <a:solidFill>
              <a:srgbClr val="E0E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8E6A07C2-18B5-19E9-AA69-ED78EA347F13}"/>
              </a:ext>
            </a:extLst>
          </p:cNvPr>
          <p:cNvCxnSpPr/>
          <p:nvPr/>
        </p:nvCxnSpPr>
        <p:spPr>
          <a:xfrm rot="10800000">
            <a:off x="1686196" y="4549500"/>
            <a:ext cx="2956823" cy="10478"/>
          </a:xfrm>
          <a:prstGeom prst="curvedConnector3">
            <a:avLst/>
          </a:prstGeom>
          <a:ln>
            <a:solidFill>
              <a:srgbClr val="E0A0E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1756051-A43D-2822-50A6-3A21876FD4C1}"/>
              </a:ext>
            </a:extLst>
          </p:cNvPr>
          <p:cNvCxnSpPr>
            <a:cxnSpLocks/>
          </p:cNvCxnSpPr>
          <p:nvPr/>
        </p:nvCxnSpPr>
        <p:spPr>
          <a:xfrm flipH="1">
            <a:off x="1686195" y="3036557"/>
            <a:ext cx="5948331" cy="1216319"/>
          </a:xfrm>
          <a:prstGeom prst="straightConnector1">
            <a:avLst/>
          </a:prstGeom>
          <a:ln>
            <a:solidFill>
              <a:srgbClr val="E0A0E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C488A94-1BF6-AFE9-21DF-A76F97E2CAA3}"/>
              </a:ext>
            </a:extLst>
          </p:cNvPr>
          <p:cNvCxnSpPr>
            <a:cxnSpLocks/>
          </p:cNvCxnSpPr>
          <p:nvPr/>
        </p:nvCxnSpPr>
        <p:spPr>
          <a:xfrm flipH="1">
            <a:off x="1686195" y="3078207"/>
            <a:ext cx="5948331" cy="1429642"/>
          </a:xfrm>
          <a:prstGeom prst="straightConnector1">
            <a:avLst/>
          </a:prstGeom>
          <a:ln>
            <a:solidFill>
              <a:srgbClr val="E0A0E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1348706-B320-5FD2-C180-5A836AFF700E}"/>
              </a:ext>
            </a:extLst>
          </p:cNvPr>
          <p:cNvCxnSpPr/>
          <p:nvPr/>
        </p:nvCxnSpPr>
        <p:spPr>
          <a:xfrm flipH="1">
            <a:off x="1989682" y="3036559"/>
            <a:ext cx="5965672" cy="1590980"/>
          </a:xfrm>
          <a:prstGeom prst="straightConnector1">
            <a:avLst/>
          </a:prstGeom>
          <a:ln>
            <a:solidFill>
              <a:srgbClr val="A0E0E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3982CD7-07ED-4E44-B692-5F69D8A1FF7C}"/>
              </a:ext>
            </a:extLst>
          </p:cNvPr>
          <p:cNvCxnSpPr/>
          <p:nvPr/>
        </p:nvCxnSpPr>
        <p:spPr>
          <a:xfrm flipH="1">
            <a:off x="1911643" y="3036558"/>
            <a:ext cx="6052382" cy="1296165"/>
          </a:xfrm>
          <a:prstGeom prst="straightConnector1">
            <a:avLst/>
          </a:prstGeom>
          <a:ln>
            <a:solidFill>
              <a:srgbClr val="A0E0E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0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177E-5A73-71B3-658A-1ECFAD33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Activations and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3527-9911-2A3B-73F1-938063E8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Biological neurons</a:t>
            </a:r>
          </a:p>
          <a:p>
            <a:pPr lvl="1"/>
            <a:r>
              <a:rPr lang="en-US" sz="2000" dirty="0"/>
              <a:t>Take inputs via their dendrites with synaptic connections to axons terminals</a:t>
            </a:r>
          </a:p>
          <a:p>
            <a:pPr lvl="1"/>
            <a:r>
              <a:rPr lang="en-US" sz="2000" dirty="0"/>
              <a:t>Weight inputs and sum</a:t>
            </a:r>
          </a:p>
          <a:p>
            <a:pPr lvl="1"/>
            <a:r>
              <a:rPr lang="en-US" sz="2000" dirty="0"/>
              <a:t>Fire when the sum exceeds a certain value</a:t>
            </a:r>
          </a:p>
          <a:p>
            <a:pPr lvl="1"/>
            <a:r>
              <a:rPr lang="en-US" sz="2000" dirty="0"/>
              <a:t>Transmit the firing down the axon to synapses of next layer</a:t>
            </a:r>
          </a:p>
          <a:p>
            <a:pPr lvl="1"/>
            <a:r>
              <a:rPr lang="en-US" sz="2000" dirty="0"/>
              <a:t>A brain consists of many neurons, sometimes grouped into layers</a:t>
            </a:r>
          </a:p>
          <a:p>
            <a:r>
              <a:rPr lang="en-US" sz="2400" dirty="0"/>
              <a:t>Artificial neurons</a:t>
            </a:r>
          </a:p>
          <a:p>
            <a:pPr lvl="1"/>
            <a:r>
              <a:rPr lang="en-US" sz="2000" dirty="0"/>
              <a:t>Take a vector of inputs (the activations)</a:t>
            </a:r>
          </a:p>
          <a:p>
            <a:pPr lvl="1"/>
            <a:r>
              <a:rPr lang="en-US" sz="2000" dirty="0"/>
              <a:t>Perform a dot product of the inputs with weights</a:t>
            </a:r>
          </a:p>
          <a:p>
            <a:pPr lvl="1"/>
            <a:r>
              <a:rPr lang="en-US" sz="2000" dirty="0"/>
              <a:t>Apply an activation function (e.g., </a:t>
            </a:r>
            <a:r>
              <a:rPr lang="en-US" sz="2000" dirty="0" err="1"/>
              <a:t>ReLU</a:t>
            </a:r>
            <a:r>
              <a:rPr lang="en-US" sz="2000" dirty="0"/>
              <a:t>) to the dot product</a:t>
            </a:r>
          </a:p>
          <a:p>
            <a:pPr lvl="1"/>
            <a:r>
              <a:rPr lang="en-US" sz="2000" dirty="0"/>
              <a:t>Send the result (the activation) to the next layer of the model</a:t>
            </a:r>
          </a:p>
          <a:p>
            <a:pPr lvl="1"/>
            <a:r>
              <a:rPr lang="en-US" sz="2000" dirty="0"/>
              <a:t>The columns of B might represent the synaptic weights of the inputs</a:t>
            </a:r>
          </a:p>
          <a:p>
            <a:pPr lvl="1"/>
            <a:r>
              <a:rPr lang="en-US" sz="2000" dirty="0"/>
              <a:t>Tokens are represented as vectors, stored in rows of the A matrix </a:t>
            </a:r>
          </a:p>
          <a:p>
            <a:pPr lvl="1"/>
            <a:r>
              <a:rPr lang="en-US" sz="2000" dirty="0"/>
              <a:t>Heads are an extra mechanism for “attention” within a layer</a:t>
            </a:r>
            <a:endParaRPr lang="en-US" sz="244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B1673-2651-0B3D-C1C8-AFCF6374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B6922-B9A7-860B-B74D-7B725F5B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5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5676-6960-C16F-B922-6F8333E8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AI Data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C0C9A4-ECF3-D3E2-EAB4-33C252C04F7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9940279"/>
              </p:ext>
            </p:extLst>
          </p:nvPr>
        </p:nvGraphicFramePr>
        <p:xfrm>
          <a:off x="692790" y="1330452"/>
          <a:ext cx="8674095" cy="5294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2208">
                  <a:extLst>
                    <a:ext uri="{9D8B030D-6E8A-4147-A177-3AD203B41FA5}">
                      <a16:colId xmlns:a16="http://schemas.microsoft.com/office/drawing/2014/main" val="3955125268"/>
                    </a:ext>
                  </a:extLst>
                </a:gridCol>
                <a:gridCol w="853933">
                  <a:extLst>
                    <a:ext uri="{9D8B030D-6E8A-4147-A177-3AD203B41FA5}">
                      <a16:colId xmlns:a16="http://schemas.microsoft.com/office/drawing/2014/main" val="3009171881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3398773730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903357236"/>
                    </a:ext>
                  </a:extLst>
                </a:gridCol>
                <a:gridCol w="1260764">
                  <a:extLst>
                    <a:ext uri="{9D8B030D-6E8A-4147-A177-3AD203B41FA5}">
                      <a16:colId xmlns:a16="http://schemas.microsoft.com/office/drawing/2014/main" val="823086384"/>
                    </a:ext>
                  </a:extLst>
                </a:gridCol>
                <a:gridCol w="3727445">
                  <a:extLst>
                    <a:ext uri="{9D8B030D-6E8A-4147-A177-3AD203B41FA5}">
                      <a16:colId xmlns:a16="http://schemas.microsoft.com/office/drawing/2014/main" val="3535873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Precision</a:t>
                      </a:r>
                      <a:br>
                        <a:rPr lang="en-US" dirty="0"/>
                      </a:br>
                      <a:r>
                        <a:rPr lang="en-US" sz="1200" dirty="0" err="1"/>
                        <a:t>hidden+stored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Comment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5448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en-US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FP32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Single Precision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46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TF32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Nvidia 4-element dot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019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FP16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2008 IEEE format for graphics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7670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BF16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Google Brain Float ~2017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71732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E5M2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Open Compute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336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E4M3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Open Compute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7426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E8M0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1+0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Open Compute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1292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E0M7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8-bit integer Sb.bbbbbbb (int8)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5238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E3M2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Open Compute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547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E2M3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Open Compute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22936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E2M1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Open Compute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38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E0M3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4-bit integer Sb.bbb (int4)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27242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EEF79-C553-14F5-7B2E-937979D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A7E1B-8460-A00C-5603-EE5908F7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D3DF6-B8AF-0413-1E2A-F8EABE021EF3}"/>
              </a:ext>
            </a:extLst>
          </p:cNvPr>
          <p:cNvSpPr txBox="1"/>
          <p:nvPr/>
        </p:nvSpPr>
        <p:spPr>
          <a:xfrm>
            <a:off x="691515" y="6696003"/>
            <a:ext cx="7166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Other non-standard data types exist, e.g., k-quants, </a:t>
            </a:r>
            <a:r>
              <a:rPr lang="en-US" sz="2000" dirty="0" err="1"/>
              <a:t>trits</a:t>
            </a:r>
            <a:r>
              <a:rPr lang="en-US" sz="2000" dirty="0"/>
              <a:t> (−1,0,1)</a:t>
            </a:r>
          </a:p>
        </p:txBody>
      </p:sp>
    </p:spTree>
    <p:extLst>
      <p:ext uri="{BB962C8B-B14F-4D97-AF65-F5344CB8AC3E}">
        <p14:creationId xmlns:p14="http://schemas.microsoft.com/office/powerpoint/2010/main" val="318217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69DB-0A61-70EC-F5E7-08BB9BD5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Tile Sizes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487D807-F6E0-F754-9949-FAB708200FA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24973549"/>
                  </p:ext>
                </p:extLst>
              </p:nvPr>
            </p:nvGraphicFramePr>
            <p:xfrm>
              <a:off x="685798" y="1794672"/>
              <a:ext cx="8686800" cy="26629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85850">
                      <a:extLst>
                        <a:ext uri="{9D8B030D-6E8A-4147-A177-3AD203B41FA5}">
                          <a16:colId xmlns:a16="http://schemas.microsoft.com/office/drawing/2014/main" val="1415162944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76129021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72884450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20573501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40617968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403168587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166090356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779245173"/>
                        </a:ext>
                      </a:extLst>
                    </a:gridCol>
                  </a:tblGrid>
                  <a:tr h="370840">
                    <a:tc rowSpan="3">
                      <a:txBody>
                        <a:bodyPr/>
                        <a:lstStyle/>
                        <a:p>
                          <a:r>
                            <a:rPr lang="en-US" dirty="0"/>
                            <a:t>SEW/dt</a:t>
                          </a:r>
                        </a:p>
                        <a:p>
                          <a:r>
                            <a:rPr lang="en-US" dirty="0"/>
                            <a:t>MLEN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Δ=1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Δ=4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181242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FP32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FP64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8127205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3296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128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8192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8192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2048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1024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7401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256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8192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4096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69969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512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2097152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16384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8740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1024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2097152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8388608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2097152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65536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733867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487D807-F6E0-F754-9949-FAB708200FA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24973549"/>
                  </p:ext>
                </p:extLst>
              </p:nvPr>
            </p:nvGraphicFramePr>
            <p:xfrm>
              <a:off x="685798" y="1794672"/>
              <a:ext cx="8686800" cy="26629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85850">
                      <a:extLst>
                        <a:ext uri="{9D8B030D-6E8A-4147-A177-3AD203B41FA5}">
                          <a16:colId xmlns:a16="http://schemas.microsoft.com/office/drawing/2014/main" val="1415162944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76129021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72884450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20573501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406179687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403168587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1660903560"/>
                        </a:ext>
                      </a:extLst>
                    </a:gridCol>
                    <a:gridCol w="1085850">
                      <a:extLst>
                        <a:ext uri="{9D8B030D-6E8A-4147-A177-3AD203B41FA5}">
                          <a16:colId xmlns:a16="http://schemas.microsoft.com/office/drawing/2014/main" val="3779245173"/>
                        </a:ext>
                      </a:extLst>
                    </a:gridCol>
                  </a:tblGrid>
                  <a:tr h="393192">
                    <a:tc rowSpan="3">
                      <a:txBody>
                        <a:bodyPr/>
                        <a:lstStyle/>
                        <a:p>
                          <a:r>
                            <a:rPr lang="en-US" dirty="0"/>
                            <a:t>SEW/dt</a:t>
                          </a:r>
                        </a:p>
                        <a:p>
                          <a:r>
                            <a:rPr lang="en-US" dirty="0"/>
                            <a:t>MLEN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Δ=1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ctr" defTabSz="1005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Δ=4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1812422"/>
                      </a:ext>
                    </a:extLst>
                  </a:tr>
                  <a:tr h="39319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int8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FP16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FP32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FP64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81272056"/>
                      </a:ext>
                    </a:extLst>
                  </a:tr>
                  <a:tr h="39319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76" t="-209677" r="-607059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837" t="-209677" r="-500000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8837" t="-209677" r="-400000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529" t="-209677" r="-304706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7674" t="-209677" r="-201163" b="-40645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85" t="-209677" r="-1170" b="-4064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13296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128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8192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8192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2048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1024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7401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256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8192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4096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69969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512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2097152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32768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16384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8740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1024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2097152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8388608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2097152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524288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131072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>
                              <a:effectLst/>
                            </a:rPr>
                            <a:t>65536</a:t>
                          </a:r>
                        </a:p>
                      </a:txBody>
                      <a:tcPr marL="25400" marR="25400" marT="25400" marB="254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733867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CF468A4-4592-B5A3-4BC2-FA0F37DE02A7}"/>
              </a:ext>
            </a:extLst>
          </p:cNvPr>
          <p:cNvSpPr txBox="1"/>
          <p:nvPr/>
        </p:nvSpPr>
        <p:spPr>
          <a:xfrm>
            <a:off x="946286" y="1332089"/>
            <a:ext cx="8165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 tile bits 𝑏 for efficient parallel computation for MLEN and SEW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F9F396-04B3-6B7B-2F81-61FC78B28A17}"/>
                  </a:ext>
                </a:extLst>
              </p:cNvPr>
              <p:cNvSpPr txBox="1"/>
              <p:nvPr/>
            </p:nvSpPr>
            <p:spPr>
              <a:xfrm>
                <a:off x="685800" y="4646260"/>
                <a:ext cx="8604535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is widening factor from source format (SEW) to accumulation format (EEW)</a:t>
                </a:r>
              </a:p>
              <a:p>
                <a:r>
                  <a:rPr lang="en-US" sz="2000" dirty="0"/>
                  <a:t>Note: small data types are much easier to compute but require much greater</a:t>
                </a:r>
                <a:br>
                  <a:rPr lang="en-US" sz="2000" dirty="0"/>
                </a:br>
                <a:r>
                  <a:rPr lang="en-US" sz="2000" dirty="0"/>
                  <a:t>tile storage due to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 elements computed with wide accumulation!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Note: pure FP4 and FP6 E2M3 can be done in integer (Δ=1, ¼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above)</a:t>
                </a:r>
                <a:br>
                  <a:rPr lang="en-US" sz="2000" dirty="0"/>
                </a:br>
                <a:r>
                  <a:rPr lang="en-US" sz="2000" dirty="0"/>
                  <a:t>if not mixed format. Note further: mixed format for AI may become common.</a:t>
                </a: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Conclusion: AI trend towards small data types demands efficient C tile bits.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F9F396-04B3-6B7B-2F81-61FC78B28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646260"/>
                <a:ext cx="8604535" cy="2554545"/>
              </a:xfrm>
              <a:prstGeom prst="rect">
                <a:avLst/>
              </a:prstGeom>
              <a:blipFill>
                <a:blip r:embed="rId3"/>
                <a:stretch>
                  <a:fillRect l="-885" t="-495" r="-147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0AFC7-D50E-C3F2-F53D-A327A2A8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A99CB-89E8-75B6-6F44-141E3F1C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6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471B-91C2-E690-2321-A5C67476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vs. Narrow (Fat vs. Skinny) vs. Full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4EC112-DE31-2ACF-B568-63375CC11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For MM by tiles, the common dimension of A and B (typically denoted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) is of great import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means that A is M×1 and B is 1×N, i.e., vectors</a:t>
                </a:r>
                <a:br>
                  <a:rPr lang="en-US" sz="2400" dirty="0"/>
                </a:br>
                <a:r>
                  <a:rPr lang="en-US" sz="2400" dirty="0"/>
                  <a:t>i.e., C tile is the outer product of vectors of A and B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/>
                  <a:t>: C tile is sum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outer products,</a:t>
                </a:r>
                <a:br>
                  <a:rPr lang="en-US" sz="2400" dirty="0"/>
                </a:br>
                <a:r>
                  <a:rPr lang="en-US" sz="2400" dirty="0"/>
                  <a:t>i.e.,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-element inner product</a:t>
                </a:r>
                <a:br>
                  <a:rPr lang="en-US" sz="2400" dirty="0"/>
                </a:br>
                <a:r>
                  <a:rPr lang="en-US" sz="2400" dirty="0"/>
                  <a:t>(a “narrow” or ”skinny” inner product MM)</a:t>
                </a:r>
              </a:p>
              <a:p>
                <a:pPr lvl="2"/>
                <a:r>
                  <a:rPr lang="en-US" sz="1960" dirty="0" err="1"/>
                  <a:t>Zvma</a:t>
                </a:r>
                <a:r>
                  <a:rPr lang="en-US" sz="1960" dirty="0"/>
                  <a:t> AME proposal is one example of </a:t>
                </a:r>
                <a14:m>
                  <m:oMath xmlns:m="http://schemas.openxmlformats.org/officeDocument/2006/math">
                    <m:r>
                      <a:rPr lang="en-US" sz="196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96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960" dirty="0"/>
                  <a:t> ISA</a:t>
                </a:r>
              </a:p>
              <a:p>
                <a:pPr lvl="2"/>
                <a:r>
                  <a:rPr lang="en-US" sz="1960" dirty="0"/>
                  <a:t>IME Option C is another example of </a:t>
                </a:r>
                <a14:m>
                  <m:oMath xmlns:m="http://schemas.openxmlformats.org/officeDocument/2006/math">
                    <m:r>
                      <a:rPr lang="en-US" sz="196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96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960" dirty="0"/>
                  <a:t> for SEW=8</a:t>
                </a:r>
              </a:p>
              <a:p>
                <a:pPr lvl="1"/>
                <a:r>
                  <a:rPr lang="en-US" sz="2400" dirty="0"/>
                  <a:t>Larger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(e.g., ≥8): might be called a “wide” or “fat” inner product MM</a:t>
                </a:r>
                <a:endParaRPr lang="en-US" sz="1960" dirty="0"/>
              </a:p>
              <a:p>
                <a:pPr lvl="1"/>
                <a:r>
                  <a:rPr lang="en-US" sz="2400" dirty="0"/>
                  <a:t>When K of similar magnitude to M,N: call this Full MM</a:t>
                </a:r>
              </a:p>
              <a:p>
                <a:r>
                  <a:rPr lang="en-US" sz="2800" dirty="0"/>
                  <a:t>Whether to target Outer Product, Narrow MM,</a:t>
                </a:r>
                <a:br>
                  <a:rPr lang="en-US" sz="2800" dirty="0"/>
                </a:br>
                <a:r>
                  <a:rPr lang="en-US" sz="2800" dirty="0"/>
                  <a:t>Wide MM, or Full MM is a critical question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4EC112-DE31-2ACF-B568-63375CC11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8" t="-1818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2141E-5A4C-485E-ACBC-32BB13E3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772F2-F19A-AC50-AAAA-58E14C0B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4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D63D-A855-D4CA-4A40-2F2215BC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OPs/c ∝ C Tile Size, Reuse = Tile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C8579-DF43-FC9E-1287-AE9FB0CD06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If C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A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, B is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OPs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loads 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𝑘𝑇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(Outer Product), each element loaded used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times: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cycles between adds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MACs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cycles to accumulate to each location,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OPs/c</a:t>
                </a:r>
              </a:p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000" dirty="0"/>
                  <a:t>, each element loaded used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times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has no effect):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cycles between adds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𝑘𝑇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MACs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cycles to accumulate to each location,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OPs/c</a:t>
                </a:r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, OPs/c same as O.P.,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 only justification</a:t>
                </a:r>
              </a:p>
              <a:p>
                <a:pPr lvl="2"/>
                <a:r>
                  <a:rPr lang="en-US" sz="1800" dirty="0"/>
                  <a:t>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800" dirty="0"/>
                  <a:t> with carry-save adder (CSA) tree, same result</a:t>
                </a:r>
              </a:p>
              <a:p>
                <a:pPr lvl="2"/>
                <a:r>
                  <a:rPr lang="en-US" sz="1800" dirty="0"/>
                  <a:t>FP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800" dirty="0"/>
                  <a:t> with bulk normalization + CSA, different results</a:t>
                </a:r>
              </a:p>
              <a:p>
                <a:pPr lvl="2"/>
                <a:r>
                  <a:rPr lang="en-US" sz="1800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is possible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C8579-DF43-FC9E-1287-AE9FB0CD06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0" t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05A4B-96BB-0C94-65A0-3F7185D91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Earl Killian Matrix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630F5-C8A4-0A39-41A9-02FD93DC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2C18-BADF-BC46-9339-28A1BCBF967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7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8992</TotalTime>
  <Words>6194</Words>
  <Application>Microsoft Macintosh PowerPoint</Application>
  <PresentationFormat>Custom</PresentationFormat>
  <Paragraphs>1325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-webkit-standard</vt:lpstr>
      <vt:lpstr>Aptos</vt:lpstr>
      <vt:lpstr>Aptos Display</vt:lpstr>
      <vt:lpstr>Arial</vt:lpstr>
      <vt:lpstr>Cambria Math</vt:lpstr>
      <vt:lpstr>Courier New</vt:lpstr>
      <vt:lpstr>Helvetica</vt:lpstr>
      <vt:lpstr>Menlo</vt:lpstr>
      <vt:lpstr>Office Theme</vt:lpstr>
      <vt:lpstr>Analytic Considerations for AME</vt:lpstr>
      <vt:lpstr>Glossary</vt:lpstr>
      <vt:lpstr>Issues I see for AME</vt:lpstr>
      <vt:lpstr>Context</vt:lpstr>
      <vt:lpstr>Tiled Matrix Multiply</vt:lpstr>
      <vt:lpstr>A Few AI Data Types</vt:lpstr>
      <vt:lpstr>Example Tile Sizes</vt:lpstr>
      <vt:lpstr>Wide vs. Narrow (Fat vs. Skinny) vs. Full</vt:lpstr>
      <vt:lpstr>OPs/c ∝ C Tile Size, Reuse = Tile Dimension</vt:lpstr>
      <vt:lpstr>Using Memory Data Multiple Times</vt:lpstr>
      <vt:lpstr>Tiled Matrix Multiply (2)</vt:lpstr>
      <vt:lpstr>Vector vs. Matrix</vt:lpstr>
      <vt:lpstr>A 4×4 Outer Product Accumulator Array</vt:lpstr>
      <vt:lpstr>A 4×4 Outer Product MAC Array with 4 Accumulators per MAC (e.g., Δ=4)</vt:lpstr>
      <vt:lpstr>Balanced Load/Compute for Load bandwidth V</vt:lpstr>
      <vt:lpstr>Conclusion: Outer Product vs. Full MM</vt:lpstr>
      <vt:lpstr>T≥V Outer Product Tiles for Δ and Energy</vt:lpstr>
      <vt:lpstr>Outer Product MAC Arrays for Reduced Area</vt:lpstr>
      <vt:lpstr>Balanced Δ≤2 Outer Product Scalability</vt:lpstr>
      <vt:lpstr>Balanced Δ=4 Outer Product Scalability</vt:lpstr>
      <vt:lpstr>Two Ways to Fill the Balanced Δ=4 Gap</vt:lpstr>
      <vt:lpstr>Handling Δ&gt;2 (really Δ=4)</vt:lpstr>
      <vt:lpstr>Comparison for Δ≤2: Outer Product vs. Skinny MM</vt:lpstr>
      <vt:lpstr>Observations for Δ=4: Outer Product vs. Skinny MM</vt:lpstr>
      <vt:lpstr>Conclusion: Δ=4 Outer Product vs. Skinny MM</vt:lpstr>
      <vt:lpstr>Why Inner Product Keeps Returning</vt:lpstr>
      <vt:lpstr>Outer Product Layout</vt:lpstr>
      <vt:lpstr>Skinny k=2 Layout</vt:lpstr>
      <vt:lpstr>Skinny MM k=4 Layout</vt:lpstr>
      <vt:lpstr>Balanced Load/Compute for Load bandwidth V</vt:lpstr>
      <vt:lpstr>My Opinions</vt:lpstr>
      <vt:lpstr>AME Should Build On a RVV Subset</vt:lpstr>
      <vt:lpstr>Possible RVV Subset as AME Base</vt:lpstr>
      <vt:lpstr>What Should Be In AME</vt:lpstr>
      <vt:lpstr>What Should be Optional in AME</vt:lpstr>
      <vt:lpstr>What Should Not Be in AME</vt:lpstr>
      <vt:lpstr>Future Work</vt:lpstr>
      <vt:lpstr>My proposed starting point for AI</vt:lpstr>
      <vt:lpstr>Backup</vt:lpstr>
      <vt:lpstr>Notation</vt:lpstr>
      <vt:lpstr>Notation (continued)</vt:lpstr>
      <vt:lpstr>PowerPoint Presentation</vt:lpstr>
      <vt:lpstr>PowerPoint Presentation</vt:lpstr>
      <vt:lpstr>The Stationary Concept</vt:lpstr>
      <vt:lpstr>C Usually Made Stationary</vt:lpstr>
      <vt:lpstr>Balanced Load/Compute Δ≤2</vt:lpstr>
      <vt:lpstr>Balanced Load/Compute Δ≤4</vt:lpstr>
      <vt:lpstr>Balanced Δ≤2, V=64, SEW=8, w=4, k=4</vt:lpstr>
      <vt:lpstr>Balanced Δ=4, V=64, SEW=8, w=4, k=4</vt:lpstr>
      <vt:lpstr>Inner Product</vt:lpstr>
      <vt:lpstr>Carry-Save Adder (CSA) Tree</vt:lpstr>
      <vt:lpstr>VLSI Layout</vt:lpstr>
      <vt:lpstr>Vector Layout</vt:lpstr>
      <vt:lpstr>Solution: Matrix multiply by tiles</vt:lpstr>
      <vt:lpstr>Some Matrix Multiply Configurations</vt:lpstr>
      <vt:lpstr>Sharing A and B Tiles in Last Level Cache (LLC)</vt:lpstr>
      <vt:lpstr>AI Activations and Weights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Earl Killian</dc:creator>
  <cp:lastModifiedBy>Earl Killian</cp:lastModifiedBy>
  <cp:revision>407</cp:revision>
  <cp:lastPrinted>2025-03-31T15:33:52Z</cp:lastPrinted>
  <dcterms:created xsi:type="dcterms:W3CDTF">2024-10-16T07:06:03Z</dcterms:created>
  <dcterms:modified xsi:type="dcterms:W3CDTF">2025-04-24T23:10:24Z</dcterms:modified>
</cp:coreProperties>
</file>